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0" r:id="rId3"/>
    <p:sldId id="256" r:id="rId4"/>
    <p:sldId id="257" r:id="rId5"/>
    <p:sldId id="258" r:id="rId6"/>
    <p:sldId id="261" r:id="rId7"/>
    <p:sldId id="265" r:id="rId8"/>
    <p:sldId id="263" r:id="rId9"/>
    <p:sldId id="264"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0187FAD4-3952-4FB7-A50C-A2A682008C57}" type="datetimeFigureOut">
              <a:rPr lang="en-US" smtClean="0"/>
              <a:pPr/>
              <a:t>2/24/2021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1AA7A855-3243-4D77-B819-E50B8E4F4BD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187FAD4-3952-4FB7-A50C-A2A682008C57}" type="datetimeFigureOut">
              <a:rPr lang="en-US" smtClean="0"/>
              <a:pPr/>
              <a:t>2/24/2021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AA7A855-3243-4D77-B819-E50B8E4F4BD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187FAD4-3952-4FB7-A50C-A2A682008C57}" type="datetimeFigureOut">
              <a:rPr lang="en-US" smtClean="0"/>
              <a:pPr/>
              <a:t>2/24/2021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AA7A855-3243-4D77-B819-E50B8E4F4BD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187FAD4-3952-4FB7-A50C-A2A682008C57}" type="datetimeFigureOut">
              <a:rPr lang="en-US" smtClean="0"/>
              <a:pPr/>
              <a:t>2/24/2021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AA7A855-3243-4D77-B819-E50B8E4F4BD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187FAD4-3952-4FB7-A50C-A2A682008C57}" type="datetimeFigureOut">
              <a:rPr lang="en-US" smtClean="0"/>
              <a:pPr/>
              <a:t>2/24/2021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AA7A855-3243-4D77-B819-E50B8E4F4BD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187FAD4-3952-4FB7-A50C-A2A682008C57}" type="datetimeFigureOut">
              <a:rPr lang="en-US" smtClean="0"/>
              <a:pPr/>
              <a:t>2/24/2021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AA7A855-3243-4D77-B819-E50B8E4F4BD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187FAD4-3952-4FB7-A50C-A2A682008C57}" type="datetimeFigureOut">
              <a:rPr lang="en-US" smtClean="0"/>
              <a:pPr/>
              <a:t>2/24/2021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AA7A855-3243-4D77-B819-E50B8E4F4BD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187FAD4-3952-4FB7-A50C-A2A682008C57}" type="datetimeFigureOut">
              <a:rPr lang="en-US" smtClean="0"/>
              <a:pPr/>
              <a:t>2/24/2021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AA7A855-3243-4D77-B819-E50B8E4F4BD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0187FAD4-3952-4FB7-A50C-A2A682008C57}" type="datetimeFigureOut">
              <a:rPr lang="en-US" smtClean="0"/>
              <a:pPr/>
              <a:t>2/24/2021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AA7A855-3243-4D77-B819-E50B8E4F4BD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187FAD4-3952-4FB7-A50C-A2A682008C57}" type="datetimeFigureOut">
              <a:rPr lang="en-US" smtClean="0"/>
              <a:pPr/>
              <a:t>2/24/2021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AA7A855-3243-4D77-B819-E50B8E4F4BD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187FAD4-3952-4FB7-A50C-A2A682008C57}" type="datetimeFigureOut">
              <a:rPr lang="en-US" smtClean="0"/>
              <a:pPr/>
              <a:t>2/24/2021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AA7A855-3243-4D77-B819-E50B8E4F4BDD}"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0187FAD4-3952-4FB7-A50C-A2A682008C57}" type="datetimeFigureOut">
              <a:rPr lang="en-US" smtClean="0"/>
              <a:pPr/>
              <a:t>2/24/2021</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AA7A855-3243-4D77-B819-E50B8E4F4BD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pic>
        <p:nvPicPr>
          <p:cNvPr id="4" name="Picture 5" descr="C:\Users\user\Pictures\business-Plan.jpg"/>
          <p:cNvPicPr>
            <a:picLocks noChangeAspect="1" noChangeArrowheads="1"/>
          </p:cNvPicPr>
          <p:nvPr/>
        </p:nvPicPr>
        <p:blipFill>
          <a:blip r:embed="rId2"/>
          <a:srcRect/>
          <a:stretch>
            <a:fillRect/>
          </a:stretch>
        </p:blipFill>
        <p:spPr bwMode="auto">
          <a:xfrm>
            <a:off x="-1" y="0"/>
            <a:ext cx="9144001" cy="6858000"/>
          </a:xfrm>
          <a:prstGeom prst="rect">
            <a:avLst/>
          </a:prstGeom>
          <a:noFill/>
        </p:spPr>
      </p:pic>
      <p:sp>
        <p:nvSpPr>
          <p:cNvPr id="5" name="Rectangle 4"/>
          <p:cNvSpPr/>
          <p:nvPr/>
        </p:nvSpPr>
        <p:spPr>
          <a:xfrm>
            <a:off x="1706229" y="2362200"/>
            <a:ext cx="5608971" cy="2123658"/>
          </a:xfrm>
          <a:prstGeom prst="rect">
            <a:avLst/>
          </a:prstGeom>
          <a:noFill/>
        </p:spPr>
        <p:txBody>
          <a:bodyPr wrap="none" lIns="91440" tIns="45720" rIns="91440" bIns="45720">
            <a:spAutoFit/>
          </a:bodyPr>
          <a:lstStyle/>
          <a:p>
            <a:pPr algn="ctr"/>
            <a:r>
              <a:rPr lang="en-US" sz="66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BUSINESS </a:t>
            </a:r>
          </a:p>
          <a:p>
            <a:pPr algn="ctr"/>
            <a:r>
              <a:rPr lang="en-US" sz="66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ENVIRONMENT</a:t>
            </a:r>
            <a:endParaRPr lang="en-US" sz="66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183880" cy="1051560"/>
          </a:xfrm>
        </p:spPr>
        <p:txBody>
          <a:bodyPr/>
          <a:lstStyle/>
          <a:p>
            <a:r>
              <a:rPr lang="en-US" dirty="0" smtClean="0"/>
              <a:t>  MEANING</a:t>
            </a:r>
            <a:endParaRPr lang="en-US" dirty="0"/>
          </a:p>
        </p:txBody>
      </p:sp>
      <p:sp>
        <p:nvSpPr>
          <p:cNvPr id="3" name="Content Placeholder 2"/>
          <p:cNvSpPr>
            <a:spLocks noGrp="1"/>
          </p:cNvSpPr>
          <p:nvPr>
            <p:ph idx="1"/>
          </p:nvPr>
        </p:nvSpPr>
        <p:spPr>
          <a:xfrm>
            <a:off x="457200" y="1676400"/>
            <a:ext cx="8183880" cy="4187952"/>
          </a:xfrm>
        </p:spPr>
        <p:txBody>
          <a:bodyPr>
            <a:normAutofit fontScale="77500" lnSpcReduction="20000"/>
          </a:bodyPr>
          <a:lstStyle/>
          <a:p>
            <a:r>
              <a:rPr lang="en-US" dirty="0" smtClean="0"/>
              <a:t>Business vary in size, as measured by the number of employees or by sales volume etc. But, all businesses share one common purpose that is to earn profits.</a:t>
            </a:r>
          </a:p>
          <a:p>
            <a:r>
              <a:rPr lang="en-US" dirty="0" smtClean="0"/>
              <a:t>Modern business is dynamic</a:t>
            </a:r>
          </a:p>
          <a:p>
            <a:r>
              <a:rPr lang="en-US" dirty="0" smtClean="0"/>
              <a:t>If there is any single word than can best describe today’s business, it is change.</a:t>
            </a:r>
          </a:p>
          <a:p>
            <a:r>
              <a:rPr lang="en-US" dirty="0" smtClean="0"/>
              <a:t>Environment factors are largely if not totally, external and beyond the control of individual industrial enterprises and their managements.</a:t>
            </a:r>
          </a:p>
          <a:p>
            <a:r>
              <a:rPr lang="en-US" dirty="0" smtClean="0"/>
              <a:t>Business environment poses threats to a firm or offers immense opportunities for potential market exploitation.</a:t>
            </a:r>
          </a:p>
          <a:p>
            <a:r>
              <a:rPr lang="en-US" dirty="0" smtClean="0"/>
              <a:t>The success of every business depends on adapting itself to the environment within which it functions.</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183880" cy="1051560"/>
          </a:xfrm>
        </p:spPr>
        <p:txBody>
          <a:bodyPr>
            <a:normAutofit fontScale="90000"/>
          </a:bodyPr>
          <a:lstStyle/>
          <a:p>
            <a:r>
              <a:rPr lang="en-US" dirty="0" smtClean="0"/>
              <a:t>CHARACTERISTICS OF BUSINESS ENVIRONMENT</a:t>
            </a:r>
            <a:endParaRPr lang="en-US" dirty="0"/>
          </a:p>
        </p:txBody>
      </p:sp>
      <p:sp>
        <p:nvSpPr>
          <p:cNvPr id="3" name="Content Placeholder 2"/>
          <p:cNvSpPr>
            <a:spLocks noGrp="1"/>
          </p:cNvSpPr>
          <p:nvPr>
            <p:ph idx="1"/>
          </p:nvPr>
        </p:nvSpPr>
        <p:spPr>
          <a:xfrm>
            <a:off x="457200" y="1755648"/>
            <a:ext cx="8183880" cy="4187952"/>
          </a:xfrm>
        </p:spPr>
        <p:txBody>
          <a:bodyPr/>
          <a:lstStyle/>
          <a:p>
            <a:r>
              <a:rPr lang="en-US" dirty="0" smtClean="0"/>
              <a:t>Totality of external forces</a:t>
            </a:r>
          </a:p>
          <a:p>
            <a:r>
              <a:rPr lang="en-US" dirty="0" smtClean="0"/>
              <a:t>Specific and general forces</a:t>
            </a:r>
          </a:p>
          <a:p>
            <a:r>
              <a:rPr lang="en-US" dirty="0" smtClean="0"/>
              <a:t>Dynamic nature</a:t>
            </a:r>
          </a:p>
          <a:p>
            <a:r>
              <a:rPr lang="en-US" dirty="0" smtClean="0"/>
              <a:t>Uncertainty</a:t>
            </a:r>
          </a:p>
          <a:p>
            <a:r>
              <a:rPr lang="en-US" dirty="0" smtClean="0"/>
              <a:t>Relativity</a:t>
            </a:r>
          </a:p>
          <a:p>
            <a:r>
              <a:rPr lang="en-US" dirty="0" smtClean="0"/>
              <a:t>Multifaceted</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183880" cy="1051560"/>
          </a:xfrm>
        </p:spPr>
        <p:txBody>
          <a:bodyPr>
            <a:normAutofit fontScale="90000"/>
          </a:bodyPr>
          <a:lstStyle/>
          <a:p>
            <a:r>
              <a:rPr lang="en-US" dirty="0" smtClean="0"/>
              <a:t>IMPORTANCE OF BUSINESS ENVIRONMENT</a:t>
            </a:r>
            <a:endParaRPr lang="en-US" dirty="0"/>
          </a:p>
        </p:txBody>
      </p:sp>
      <p:sp>
        <p:nvSpPr>
          <p:cNvPr id="3" name="Content Placeholder 2"/>
          <p:cNvSpPr>
            <a:spLocks noGrp="1"/>
          </p:cNvSpPr>
          <p:nvPr>
            <p:ph idx="1"/>
          </p:nvPr>
        </p:nvSpPr>
        <p:spPr>
          <a:xfrm>
            <a:off x="457200" y="1755648"/>
            <a:ext cx="8183880" cy="4187952"/>
          </a:xfrm>
        </p:spPr>
        <p:txBody>
          <a:bodyPr/>
          <a:lstStyle/>
          <a:p>
            <a:r>
              <a:rPr lang="en-US" dirty="0" smtClean="0"/>
              <a:t>First mover advantage</a:t>
            </a:r>
          </a:p>
          <a:p>
            <a:r>
              <a:rPr lang="en-US" dirty="0" smtClean="0"/>
              <a:t>Identification of threats</a:t>
            </a:r>
          </a:p>
          <a:p>
            <a:r>
              <a:rPr lang="en-US" dirty="0" smtClean="0"/>
              <a:t>Coping with rapid changes</a:t>
            </a:r>
          </a:p>
          <a:p>
            <a:r>
              <a:rPr lang="en-US" dirty="0" smtClean="0"/>
              <a:t>Improving performance</a:t>
            </a:r>
          </a:p>
          <a:p>
            <a:r>
              <a:rPr lang="en-US" dirty="0" smtClean="0"/>
              <a:t>Giving direction for growth</a:t>
            </a:r>
          </a:p>
          <a:p>
            <a:r>
              <a:rPr lang="en-US" dirty="0" smtClean="0"/>
              <a:t>Meeting competition</a:t>
            </a:r>
          </a:p>
          <a:p>
            <a:r>
              <a:rPr lang="en-US" dirty="0" smtClean="0"/>
              <a:t>Image building</a:t>
            </a:r>
          </a:p>
          <a:p>
            <a:r>
              <a:rPr lang="en-US" smtClean="0"/>
              <a:t>Continuous learning</a:t>
            </a:r>
            <a:endParaRPr lang="en-US" dirty="0" smtClean="0"/>
          </a:p>
          <a:p>
            <a:endParaRPr lang="en-US"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183880" cy="1051560"/>
          </a:xfrm>
        </p:spPr>
        <p:txBody>
          <a:bodyPr>
            <a:normAutofit fontScale="90000"/>
          </a:bodyPr>
          <a:lstStyle/>
          <a:p>
            <a:r>
              <a:rPr lang="en-US" dirty="0" smtClean="0"/>
              <a:t>COMPONENTS OF BUSINESS ENVIRONMENT</a:t>
            </a:r>
            <a:endParaRPr lang="en-US" dirty="0"/>
          </a:p>
        </p:txBody>
      </p:sp>
      <p:pic>
        <p:nvPicPr>
          <p:cNvPr id="4" name="Content Placeholder 3" descr="FACTORS OF BE.png"/>
          <p:cNvPicPr>
            <a:picLocks noGrp="1" noChangeAspect="1"/>
          </p:cNvPicPr>
          <p:nvPr>
            <p:ph idx="1"/>
          </p:nvPr>
        </p:nvPicPr>
        <p:blipFill>
          <a:blip r:embed="rId2"/>
          <a:stretch>
            <a:fillRect/>
          </a:stretch>
        </p:blipFill>
        <p:spPr>
          <a:xfrm>
            <a:off x="1010863" y="1755775"/>
            <a:ext cx="7076236" cy="4187825"/>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
            <a:ext cx="8183880" cy="1051560"/>
          </a:xfrm>
        </p:spPr>
        <p:txBody>
          <a:bodyPr/>
          <a:lstStyle/>
          <a:p>
            <a:r>
              <a:rPr lang="en-US" dirty="0" smtClean="0"/>
              <a:t>SWOT ANALYSIS</a:t>
            </a:r>
            <a:endParaRPr lang="en-US" dirty="0"/>
          </a:p>
        </p:txBody>
      </p:sp>
      <p:pic>
        <p:nvPicPr>
          <p:cNvPr id="1026" name="Picture 2" descr="SWOT Analysis Matrix"/>
          <p:cNvPicPr>
            <a:picLocks noChangeAspect="1" noChangeArrowheads="1"/>
          </p:cNvPicPr>
          <p:nvPr/>
        </p:nvPicPr>
        <p:blipFill>
          <a:blip r:embed="rId2"/>
          <a:srcRect/>
          <a:stretch>
            <a:fillRect/>
          </a:stretch>
        </p:blipFill>
        <p:spPr bwMode="auto">
          <a:xfrm>
            <a:off x="2362200" y="1600200"/>
            <a:ext cx="5039043" cy="38862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946648"/>
          </a:xfrm>
        </p:spPr>
        <p:txBody>
          <a:bodyPr>
            <a:normAutofit fontScale="85000" lnSpcReduction="20000"/>
          </a:bodyPr>
          <a:lstStyle/>
          <a:p>
            <a:r>
              <a:rPr lang="en-US" dirty="0" smtClean="0"/>
              <a:t>A SWOT Analysis is one of the most commonly used tools to assess the internal and external environments of a company and is part of a company’s strategic planning process. </a:t>
            </a:r>
            <a:endParaRPr lang="en-US" dirty="0" smtClean="0"/>
          </a:p>
          <a:p>
            <a:r>
              <a:rPr lang="en-US" dirty="0" smtClean="0"/>
              <a:t>In </a:t>
            </a:r>
            <a:r>
              <a:rPr lang="en-US" dirty="0" smtClean="0"/>
              <a:t>addition, a SWOT analysis can be done for a product, place, industry, or person. </a:t>
            </a:r>
            <a:endParaRPr lang="en-US" dirty="0" smtClean="0"/>
          </a:p>
          <a:p>
            <a:r>
              <a:rPr lang="en-US" dirty="0" smtClean="0"/>
              <a:t>A </a:t>
            </a:r>
            <a:r>
              <a:rPr lang="en-US" dirty="0" smtClean="0"/>
              <a:t>SWOT analysis helps with both strategic planning and decision-making, as it introduces opportunities to the company as a forward-looking bridge to generating strategic alternatives</a:t>
            </a:r>
            <a:r>
              <a:rPr lang="en-US" dirty="0" smtClean="0"/>
              <a:t>.</a:t>
            </a:r>
          </a:p>
          <a:p>
            <a:r>
              <a:rPr lang="en-US" dirty="0" smtClean="0"/>
              <a:t>It s important to point out that strengths and weaknesses are current or backward-looking, and opportunities and threats are forward-looking. By performing a SWOT analysis, we will be able to build a bridge between what the company has accomplished to date and the strategic alternatives that are going to be generated.</a:t>
            </a:r>
          </a:p>
          <a:p>
            <a:pPr>
              <a:buNone/>
            </a:pPr>
            <a:endParaRPr lang="en-US"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946648"/>
          </a:xfrm>
        </p:spPr>
        <p:txBody>
          <a:bodyPr>
            <a:normAutofit fontScale="85000" lnSpcReduction="20000"/>
          </a:bodyPr>
          <a:lstStyle/>
          <a:p>
            <a:pPr>
              <a:buNone/>
            </a:pPr>
            <a:endParaRPr lang="en-US" b="1" dirty="0" smtClean="0"/>
          </a:p>
          <a:p>
            <a:r>
              <a:rPr lang="en-US" b="1" dirty="0" smtClean="0"/>
              <a:t>Internal factors </a:t>
            </a:r>
            <a:r>
              <a:rPr lang="en-US" dirty="0" smtClean="0"/>
              <a:t>are the </a:t>
            </a:r>
            <a:r>
              <a:rPr lang="en-US" b="1" dirty="0" smtClean="0"/>
              <a:t>strengths</a:t>
            </a:r>
            <a:r>
              <a:rPr lang="en-US" dirty="0" smtClean="0"/>
              <a:t> and </a:t>
            </a:r>
            <a:r>
              <a:rPr lang="en-US" b="1" dirty="0" smtClean="0"/>
              <a:t>weaknesses</a:t>
            </a:r>
            <a:r>
              <a:rPr lang="en-US" dirty="0" smtClean="0"/>
              <a:t> of the company. Strengths are the characteristics that give the business its competitive advantage, while weaknesses are characteristics that a company needs to overcome in order to improve its performance.</a:t>
            </a:r>
          </a:p>
          <a:p>
            <a:pPr>
              <a:buNone/>
            </a:pPr>
            <a:endParaRPr lang="en-US" dirty="0" smtClean="0"/>
          </a:p>
          <a:p>
            <a:pPr>
              <a:buNone/>
            </a:pPr>
            <a:r>
              <a:rPr lang="en-US" dirty="0" smtClean="0"/>
              <a:t>Examples </a:t>
            </a:r>
            <a:r>
              <a:rPr lang="en-US" dirty="0" smtClean="0"/>
              <a:t>of internal factors include:</a:t>
            </a:r>
          </a:p>
          <a:p>
            <a:r>
              <a:rPr lang="en-US" dirty="0" smtClean="0"/>
              <a:t>Company culture</a:t>
            </a:r>
          </a:p>
          <a:p>
            <a:r>
              <a:rPr lang="en-US" dirty="0" smtClean="0"/>
              <a:t>Company image</a:t>
            </a:r>
          </a:p>
          <a:p>
            <a:r>
              <a:rPr lang="en-US" dirty="0" smtClean="0"/>
              <a:t>Operational </a:t>
            </a:r>
            <a:r>
              <a:rPr lang="en-US" dirty="0" smtClean="0"/>
              <a:t>capacity</a:t>
            </a:r>
          </a:p>
          <a:p>
            <a:r>
              <a:rPr lang="en-US" dirty="0" smtClean="0"/>
              <a:t>Brand awareness</a:t>
            </a:r>
          </a:p>
          <a:p>
            <a:r>
              <a:rPr lang="en-US" dirty="0" smtClean="0"/>
              <a:t>Market share</a:t>
            </a:r>
          </a:p>
          <a:p>
            <a:r>
              <a:rPr lang="en-US" dirty="0" smtClean="0"/>
              <a:t>Financial resources</a:t>
            </a:r>
          </a:p>
          <a:p>
            <a:r>
              <a:rPr lang="en-US" dirty="0" smtClean="0"/>
              <a:t>Key staff</a:t>
            </a:r>
          </a:p>
          <a:p>
            <a:pPr>
              <a:buNone/>
            </a:pPr>
            <a:endParaRPr lang="en-US"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946648"/>
          </a:xfrm>
        </p:spPr>
        <p:txBody>
          <a:bodyPr>
            <a:normAutofit fontScale="85000" lnSpcReduction="20000"/>
          </a:bodyPr>
          <a:lstStyle/>
          <a:p>
            <a:r>
              <a:rPr lang="en-US" b="1" dirty="0" smtClean="0"/>
              <a:t>External factors </a:t>
            </a:r>
            <a:r>
              <a:rPr lang="en-US" dirty="0" smtClean="0"/>
              <a:t>are the </a:t>
            </a:r>
            <a:r>
              <a:rPr lang="en-US" b="1" dirty="0" smtClean="0"/>
              <a:t>opportunities</a:t>
            </a:r>
            <a:r>
              <a:rPr lang="en-US" dirty="0" smtClean="0"/>
              <a:t> and </a:t>
            </a:r>
            <a:r>
              <a:rPr lang="en-US" b="1" dirty="0" smtClean="0"/>
              <a:t>threats</a:t>
            </a:r>
            <a:r>
              <a:rPr lang="en-US" dirty="0" smtClean="0"/>
              <a:t> to the company. Opportunities are elements that the company sees in the external environment that it could pursue in the future to generate value. Threats are elements in the external environment that could prevent the company from achieving its goal or its mission or creating value.</a:t>
            </a:r>
          </a:p>
          <a:p>
            <a:pPr>
              <a:buNone/>
            </a:pPr>
            <a:endParaRPr lang="en-US" dirty="0" smtClean="0"/>
          </a:p>
          <a:p>
            <a:pPr>
              <a:buNone/>
            </a:pPr>
            <a:r>
              <a:rPr lang="en-US" dirty="0" smtClean="0"/>
              <a:t>Changes </a:t>
            </a:r>
            <a:r>
              <a:rPr lang="en-US" dirty="0" smtClean="0"/>
              <a:t>in the external environment may be due to:</a:t>
            </a:r>
          </a:p>
          <a:p>
            <a:r>
              <a:rPr lang="en-US" dirty="0" smtClean="0"/>
              <a:t>Societal changes</a:t>
            </a:r>
          </a:p>
          <a:p>
            <a:r>
              <a:rPr lang="en-US" dirty="0" smtClean="0"/>
              <a:t>Customers</a:t>
            </a:r>
          </a:p>
          <a:p>
            <a:r>
              <a:rPr lang="en-US" dirty="0" smtClean="0"/>
              <a:t>Competitors</a:t>
            </a:r>
          </a:p>
          <a:p>
            <a:r>
              <a:rPr lang="en-US" dirty="0" smtClean="0"/>
              <a:t>Economic environment</a:t>
            </a:r>
          </a:p>
          <a:p>
            <a:r>
              <a:rPr lang="en-US" dirty="0" smtClean="0"/>
              <a:t>Suppliers</a:t>
            </a:r>
            <a:endParaRPr lang="en-US" dirty="0" smtClean="0"/>
          </a:p>
          <a:p>
            <a:r>
              <a:rPr lang="en-US" dirty="0" smtClean="0"/>
              <a:t>Partners</a:t>
            </a:r>
          </a:p>
          <a:p>
            <a:pPr>
              <a:buNone/>
            </a:pPr>
            <a:r>
              <a:rPr lang="en-US" dirty="0" smtClean="0"/>
              <a:t> </a:t>
            </a:r>
          </a:p>
          <a:p>
            <a:pPr>
              <a:buNone/>
            </a:pPr>
            <a:endParaRPr lang="en-US" b="1"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946648"/>
          </a:xfrm>
        </p:spPr>
        <p:txBody>
          <a:bodyPr>
            <a:normAutofit fontScale="70000" lnSpcReduction="20000"/>
          </a:bodyPr>
          <a:lstStyle/>
          <a:p>
            <a:pPr>
              <a:buNone/>
            </a:pPr>
            <a:r>
              <a:rPr lang="en-US" b="1" dirty="0" smtClean="0"/>
              <a:t>Conducting a SWOT Analysis</a:t>
            </a:r>
          </a:p>
          <a:p>
            <a:r>
              <a:rPr lang="en-US" b="1" dirty="0" smtClean="0"/>
              <a:t>Strengths:</a:t>
            </a:r>
          </a:p>
          <a:p>
            <a:r>
              <a:rPr lang="en-US" dirty="0" smtClean="0"/>
              <a:t>Consider strengths from an internal and consumer perspective.</a:t>
            </a:r>
          </a:p>
          <a:p>
            <a:r>
              <a:rPr lang="en-US" dirty="0" smtClean="0"/>
              <a:t>What advantages does your company have?</a:t>
            </a:r>
          </a:p>
          <a:p>
            <a:r>
              <a:rPr lang="en-US" dirty="0" smtClean="0"/>
              <a:t>What unique resources that you have that others do not?</a:t>
            </a:r>
          </a:p>
          <a:p>
            <a:r>
              <a:rPr lang="en-US" dirty="0" smtClean="0"/>
              <a:t>What is your company’s Unique Selling Proposition?</a:t>
            </a:r>
          </a:p>
          <a:p>
            <a:r>
              <a:rPr lang="en-US" dirty="0" smtClean="0"/>
              <a:t>What positive consumer perception does your company have?</a:t>
            </a:r>
          </a:p>
          <a:p>
            <a:r>
              <a:rPr lang="en-US" dirty="0" smtClean="0"/>
              <a:t>What low-cost resources do you have access to that others do not?</a:t>
            </a:r>
          </a:p>
          <a:p>
            <a:pPr>
              <a:buNone/>
            </a:pPr>
            <a:r>
              <a:rPr lang="en-US" dirty="0" smtClean="0"/>
              <a:t> </a:t>
            </a:r>
          </a:p>
          <a:p>
            <a:r>
              <a:rPr lang="en-US" b="1" dirty="0" smtClean="0"/>
              <a:t>Weaknesses:</a:t>
            </a:r>
          </a:p>
          <a:p>
            <a:r>
              <a:rPr lang="en-US" dirty="0" smtClean="0"/>
              <a:t>Consider weaknesses from an internal and consumer perspective.</a:t>
            </a:r>
          </a:p>
          <a:p>
            <a:r>
              <a:rPr lang="en-US" dirty="0" smtClean="0"/>
              <a:t>What does your company not do well?</a:t>
            </a:r>
          </a:p>
          <a:p>
            <a:r>
              <a:rPr lang="en-US" dirty="0" smtClean="0"/>
              <a:t>What weaknesses do consumers see in your company?</a:t>
            </a:r>
          </a:p>
          <a:p>
            <a:r>
              <a:rPr lang="en-US" dirty="0" smtClean="0"/>
              <a:t>What factors contribute to a weaker brand image?</a:t>
            </a:r>
          </a:p>
          <a:p>
            <a:pPr>
              <a:buNone/>
            </a:pPr>
            <a:endParaRPr lang="en-US"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946648"/>
          </a:xfrm>
        </p:spPr>
        <p:txBody>
          <a:bodyPr>
            <a:normAutofit fontScale="70000" lnSpcReduction="20000"/>
          </a:bodyPr>
          <a:lstStyle/>
          <a:p>
            <a:pPr>
              <a:buNone/>
            </a:pPr>
            <a:r>
              <a:rPr lang="en-US" b="1" dirty="0" smtClean="0"/>
              <a:t>Conducting a SWOT Analysis</a:t>
            </a:r>
          </a:p>
          <a:p>
            <a:pPr>
              <a:buNone/>
            </a:pPr>
            <a:endParaRPr lang="en-US" dirty="0" smtClean="0"/>
          </a:p>
          <a:p>
            <a:r>
              <a:rPr lang="en-US" b="1" dirty="0" smtClean="0"/>
              <a:t>Opportunities:</a:t>
            </a:r>
          </a:p>
          <a:p>
            <a:r>
              <a:rPr lang="en-US" dirty="0" smtClean="0"/>
              <a:t>Consider opportunities from an external perspective.</a:t>
            </a:r>
          </a:p>
          <a:p>
            <a:r>
              <a:rPr lang="en-US" dirty="0" smtClean="0"/>
              <a:t>What good opportunities are available in the marketplace?</a:t>
            </a:r>
          </a:p>
          <a:p>
            <a:r>
              <a:rPr lang="en-US" dirty="0" smtClean="0"/>
              <a:t>What are some trends that your company can capitalize on?</a:t>
            </a:r>
          </a:p>
          <a:p>
            <a:r>
              <a:rPr lang="en-US" dirty="0" smtClean="0"/>
              <a:t>Are there any changes in technology or markets that your company can take advantage of?</a:t>
            </a:r>
          </a:p>
          <a:p>
            <a:r>
              <a:rPr lang="en-US" dirty="0" smtClean="0"/>
              <a:t>Are there any changes in lifestyle, social patterns, etc., that your company can take advantage of?</a:t>
            </a:r>
          </a:p>
          <a:p>
            <a:endParaRPr lang="en-US" dirty="0" smtClean="0"/>
          </a:p>
          <a:p>
            <a:r>
              <a:rPr lang="en-US" b="1" dirty="0" smtClean="0"/>
              <a:t>Threats:</a:t>
            </a:r>
          </a:p>
          <a:p>
            <a:r>
              <a:rPr lang="en-US" dirty="0" smtClean="0"/>
              <a:t>Consider threats from an external perspective.</a:t>
            </a:r>
          </a:p>
          <a:p>
            <a:r>
              <a:rPr lang="en-US" dirty="0" smtClean="0"/>
              <a:t>What obstacles does your company face?</a:t>
            </a:r>
          </a:p>
          <a:p>
            <a:r>
              <a:rPr lang="en-US" dirty="0" smtClean="0"/>
              <a:t>What are your competitors doing better than you?</a:t>
            </a:r>
          </a:p>
          <a:p>
            <a:r>
              <a:rPr lang="en-US" dirty="0" smtClean="0"/>
              <a:t>Is a change in technology threatening the position of your company?</a:t>
            </a:r>
          </a:p>
          <a:p>
            <a:r>
              <a:rPr lang="en-US" dirty="0" smtClean="0"/>
              <a:t>What threats do your weaknesses put you at risk of?</a:t>
            </a:r>
          </a:p>
          <a:p>
            <a:r>
              <a:rPr lang="en-US" dirty="0" smtClean="0"/>
              <a:t>Do changes in lifestyle, social patterns, etc., pose a threat to your company?</a:t>
            </a:r>
          </a:p>
          <a:p>
            <a:pPr>
              <a:buNone/>
            </a:pPr>
            <a:endParaRPr lang="en-US" b="1"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4876800" cy="2209800"/>
          </a:xfrm>
        </p:spPr>
        <p:style>
          <a:lnRef idx="1">
            <a:schemeClr val="accent2"/>
          </a:lnRef>
          <a:fillRef idx="3">
            <a:schemeClr val="accent2"/>
          </a:fillRef>
          <a:effectRef idx="2">
            <a:schemeClr val="accent2"/>
          </a:effectRef>
          <a:fontRef idx="minor">
            <a:schemeClr val="lt1"/>
          </a:fontRef>
        </p:style>
        <p:txBody>
          <a:bodyPr>
            <a:noAutofit/>
          </a:bodyPr>
          <a:lstStyle/>
          <a:p>
            <a:pPr algn="ctr"/>
            <a:r>
              <a:rPr lang="en-US" sz="4000" dirty="0" smtClean="0"/>
              <a:t>CHAPTER 1</a:t>
            </a:r>
            <a:br>
              <a:rPr lang="en-US" sz="4000" dirty="0" smtClean="0"/>
            </a:br>
            <a:r>
              <a:rPr lang="en-US" sz="400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BUSINESS</a:t>
            </a:r>
            <a:br>
              <a:rPr lang="en-US" sz="400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br>
            <a:endParaRPr lang="en-US" sz="4000" dirty="0"/>
          </a:p>
        </p:txBody>
      </p:sp>
      <p:sp>
        <p:nvSpPr>
          <p:cNvPr id="1026" name="AutoShape 2" descr="Image result for busines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27" name="Picture 3" descr="C:\Users\user\Documents\bigstock-Business-people-collaborate-to-700x352.jpg"/>
          <p:cNvPicPr>
            <a:picLocks noChangeAspect="1" noChangeArrowheads="1"/>
          </p:cNvPicPr>
          <p:nvPr/>
        </p:nvPicPr>
        <p:blipFill>
          <a:blip r:embed="rId2"/>
          <a:srcRect/>
          <a:stretch>
            <a:fillRect/>
          </a:stretch>
        </p:blipFill>
        <p:spPr bwMode="auto">
          <a:xfrm>
            <a:off x="2514600" y="2801548"/>
            <a:ext cx="6248400" cy="3142052"/>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946648"/>
          </a:xfrm>
        </p:spPr>
        <p:txBody>
          <a:bodyPr>
            <a:normAutofit fontScale="70000" lnSpcReduction="20000"/>
          </a:bodyPr>
          <a:lstStyle/>
          <a:p>
            <a:pPr>
              <a:buNone/>
            </a:pPr>
            <a:r>
              <a:rPr lang="en-US" b="1" dirty="0" smtClean="0"/>
              <a:t>Example of a SWOT </a:t>
            </a:r>
            <a:r>
              <a:rPr lang="en-US" b="1" dirty="0" smtClean="0"/>
              <a:t>Analysis</a:t>
            </a:r>
          </a:p>
          <a:p>
            <a:pPr>
              <a:buNone/>
            </a:pPr>
            <a:endParaRPr lang="en-US" b="1" dirty="0" smtClean="0"/>
          </a:p>
          <a:p>
            <a:pPr>
              <a:buNone/>
            </a:pPr>
            <a:endParaRPr lang="en-US" b="1" dirty="0" smtClean="0"/>
          </a:p>
          <a:p>
            <a:r>
              <a:rPr lang="en-US" b="1" dirty="0" smtClean="0"/>
              <a:t>Strengths:</a:t>
            </a:r>
          </a:p>
          <a:p>
            <a:r>
              <a:rPr lang="en-US" dirty="0" smtClean="0"/>
              <a:t>McDonald’s serves customers in more countries than any other competitor in the fast-food industry</a:t>
            </a:r>
          </a:p>
          <a:p>
            <a:r>
              <a:rPr lang="en-US" dirty="0" smtClean="0"/>
              <a:t>Significant economies of scale</a:t>
            </a:r>
          </a:p>
          <a:p>
            <a:r>
              <a:rPr lang="en-US" dirty="0" smtClean="0"/>
              <a:t>Wide audience reach</a:t>
            </a:r>
          </a:p>
          <a:p>
            <a:r>
              <a:rPr lang="en-US" dirty="0" smtClean="0"/>
              <a:t>McDonald’s exercises market power over suppliers and competitors</a:t>
            </a:r>
          </a:p>
          <a:p>
            <a:r>
              <a:rPr lang="en-US" dirty="0" smtClean="0"/>
              <a:t>The most recognized brand in the fast-food industry</a:t>
            </a:r>
          </a:p>
          <a:p>
            <a:r>
              <a:rPr lang="en-US" dirty="0" smtClean="0"/>
              <a:t>Competitive price</a:t>
            </a:r>
          </a:p>
          <a:p>
            <a:pPr>
              <a:buNone/>
            </a:pPr>
            <a:endParaRPr lang="en-US" dirty="0" smtClean="0"/>
          </a:p>
          <a:p>
            <a:r>
              <a:rPr lang="en-US" b="1" dirty="0" smtClean="0"/>
              <a:t>Weaknesses:</a:t>
            </a:r>
          </a:p>
          <a:p>
            <a:r>
              <a:rPr lang="en-US" dirty="0" smtClean="0"/>
              <a:t>High employee turnover</a:t>
            </a:r>
          </a:p>
          <a:p>
            <a:r>
              <a:rPr lang="en-US" dirty="0" smtClean="0"/>
              <a:t>Negative publicity (The perception of McDonald’s as an unhealthy food choice)</a:t>
            </a:r>
          </a:p>
          <a:p>
            <a:r>
              <a:rPr lang="en-US" dirty="0" smtClean="0"/>
              <a:t>Not much variation in seasonal products</a:t>
            </a:r>
          </a:p>
          <a:p>
            <a:r>
              <a:rPr lang="en-US" dirty="0" smtClean="0"/>
              <a:t>Quality inconsistency due to franchised operations</a:t>
            </a:r>
          </a:p>
          <a:p>
            <a:r>
              <a:rPr lang="en-US" dirty="0" smtClean="0"/>
              <a:t>Focus on fast food and not healthier options for consumers</a:t>
            </a:r>
          </a:p>
          <a:p>
            <a:pPr>
              <a:buNone/>
            </a:pPr>
            <a:endParaRPr lang="en-US" dirty="0" smtClean="0"/>
          </a:p>
          <a:p>
            <a:pPr>
              <a:buNone/>
            </a:pPr>
            <a:endParaRPr lang="en-US" b="1" dirty="0" smtClean="0"/>
          </a:p>
        </p:txBody>
      </p:sp>
      <p:pic>
        <p:nvPicPr>
          <p:cNvPr id="27650" name="Picture 2" descr="McDonald's Made a Menu Change Nobody Could Have Predicted a Year Ago. Every  Smart Business Leader Should Pay Attention | Inc.com"/>
          <p:cNvPicPr>
            <a:picLocks noChangeAspect="1" noChangeArrowheads="1"/>
          </p:cNvPicPr>
          <p:nvPr/>
        </p:nvPicPr>
        <p:blipFill>
          <a:blip r:embed="rId2"/>
          <a:srcRect l="38316" r="5434"/>
          <a:stretch>
            <a:fillRect/>
          </a:stretch>
        </p:blipFill>
        <p:spPr bwMode="auto">
          <a:xfrm>
            <a:off x="5334000" y="0"/>
            <a:ext cx="1773382" cy="1676400"/>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946648"/>
          </a:xfrm>
        </p:spPr>
        <p:txBody>
          <a:bodyPr>
            <a:normAutofit fontScale="92500" lnSpcReduction="20000"/>
          </a:bodyPr>
          <a:lstStyle/>
          <a:p>
            <a:pPr>
              <a:buNone/>
            </a:pPr>
            <a:r>
              <a:rPr lang="en-US" b="1" dirty="0" smtClean="0"/>
              <a:t>Example of a SWOT </a:t>
            </a:r>
            <a:r>
              <a:rPr lang="en-US" b="1" dirty="0" smtClean="0"/>
              <a:t>Analysis</a:t>
            </a:r>
          </a:p>
          <a:p>
            <a:pPr>
              <a:buNone/>
            </a:pPr>
            <a:endParaRPr lang="en-US" b="1" dirty="0" smtClean="0"/>
          </a:p>
          <a:p>
            <a:pPr>
              <a:buNone/>
            </a:pPr>
            <a:endParaRPr lang="en-US" b="1" dirty="0" smtClean="0"/>
          </a:p>
          <a:p>
            <a:r>
              <a:rPr lang="en-US" b="1" dirty="0" smtClean="0"/>
              <a:t>Opportunities:</a:t>
            </a:r>
          </a:p>
          <a:p>
            <a:r>
              <a:rPr lang="en-US" dirty="0" smtClean="0"/>
              <a:t>Being responsive to social changes to healthier options</a:t>
            </a:r>
          </a:p>
          <a:p>
            <a:r>
              <a:rPr lang="en-US" dirty="0" smtClean="0"/>
              <a:t>Business expansion to new parts of the world</a:t>
            </a:r>
          </a:p>
          <a:p>
            <a:r>
              <a:rPr lang="en-US" dirty="0" smtClean="0"/>
              <a:t>Allergen-free options and gluten-free food</a:t>
            </a:r>
          </a:p>
          <a:p>
            <a:r>
              <a:rPr lang="en-US" dirty="0" smtClean="0"/>
              <a:t>Corporate social responsibility</a:t>
            </a:r>
          </a:p>
          <a:p>
            <a:pPr>
              <a:buNone/>
            </a:pPr>
            <a:endParaRPr lang="en-US" dirty="0" smtClean="0"/>
          </a:p>
          <a:p>
            <a:r>
              <a:rPr lang="en-US" b="1" dirty="0" smtClean="0"/>
              <a:t>Threats:</a:t>
            </a:r>
          </a:p>
          <a:p>
            <a:r>
              <a:rPr lang="en-US" dirty="0" smtClean="0"/>
              <a:t>More health-conscious customers</a:t>
            </a:r>
          </a:p>
          <a:p>
            <a:r>
              <a:rPr lang="en-US" dirty="0" smtClean="0"/>
              <a:t>Threat from competitors in different countries</a:t>
            </a:r>
          </a:p>
          <a:p>
            <a:r>
              <a:rPr lang="en-US" dirty="0" smtClean="0"/>
              <a:t>Threat of an economic downturn</a:t>
            </a:r>
          </a:p>
          <a:p>
            <a:r>
              <a:rPr lang="en-US" dirty="0" smtClean="0"/>
              <a:t>Social change to a more balanced meal</a:t>
            </a:r>
          </a:p>
          <a:p>
            <a:pPr>
              <a:buNone/>
            </a:pPr>
            <a:endParaRPr lang="en-US" dirty="0" smtClean="0"/>
          </a:p>
          <a:p>
            <a:pPr>
              <a:buNone/>
            </a:pPr>
            <a:endParaRPr lang="en-US" b="1" dirty="0" smtClean="0"/>
          </a:p>
        </p:txBody>
      </p:sp>
      <p:pic>
        <p:nvPicPr>
          <p:cNvPr id="27650" name="Picture 2" descr="McDonald's Made a Menu Change Nobody Could Have Predicted a Year Ago. Every  Smart Business Leader Should Pay Attention | Inc.com"/>
          <p:cNvPicPr>
            <a:picLocks noChangeAspect="1" noChangeArrowheads="1"/>
          </p:cNvPicPr>
          <p:nvPr/>
        </p:nvPicPr>
        <p:blipFill>
          <a:blip r:embed="rId2"/>
          <a:srcRect l="38316" r="5434"/>
          <a:stretch>
            <a:fillRect/>
          </a:stretch>
        </p:blipFill>
        <p:spPr bwMode="auto">
          <a:xfrm>
            <a:off x="6400800" y="0"/>
            <a:ext cx="1773382" cy="16764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0"/>
            <a:ext cx="7772400" cy="1470025"/>
          </a:xfrm>
        </p:spPr>
        <p:txBody>
          <a:bodyPr/>
          <a:lstStyle/>
          <a:p>
            <a:r>
              <a:rPr lang="en-US" dirty="0" smtClean="0"/>
              <a:t>Definition of Business</a:t>
            </a:r>
            <a:endParaRPr lang="en-US" dirty="0"/>
          </a:p>
        </p:txBody>
      </p:sp>
      <p:sp>
        <p:nvSpPr>
          <p:cNvPr id="3" name="Subtitle 2"/>
          <p:cNvSpPr>
            <a:spLocks noGrp="1"/>
          </p:cNvSpPr>
          <p:nvPr>
            <p:ph type="subTitle" idx="1"/>
          </p:nvPr>
        </p:nvSpPr>
        <p:spPr>
          <a:xfrm>
            <a:off x="609600" y="1676400"/>
            <a:ext cx="7848600" cy="2438400"/>
          </a:xfrm>
        </p:spPr>
        <p:txBody>
          <a:bodyPr>
            <a:normAutofit/>
          </a:bodyPr>
          <a:lstStyle/>
          <a:p>
            <a:pPr algn="l"/>
            <a:r>
              <a:rPr lang="en-US" dirty="0" smtClean="0"/>
              <a:t>“Business activities are all those human activities which are directed towards the production and procuring of wealth.” </a:t>
            </a:r>
          </a:p>
          <a:p>
            <a:pPr algn="l"/>
            <a:r>
              <a:rPr lang="en-US" dirty="0"/>
              <a:t> </a:t>
            </a:r>
            <a:r>
              <a:rPr lang="en-US" dirty="0" smtClean="0"/>
              <a:t>                                            - Prof. Haney</a:t>
            </a:r>
            <a:endParaRPr lang="en-US" dirty="0"/>
          </a:p>
        </p:txBody>
      </p:sp>
      <p:cxnSp>
        <p:nvCxnSpPr>
          <p:cNvPr id="5" name="Straight Connector 4"/>
          <p:cNvCxnSpPr/>
          <p:nvPr/>
        </p:nvCxnSpPr>
        <p:spPr>
          <a:xfrm>
            <a:off x="3352800" y="1981200"/>
            <a:ext cx="3733800" cy="1588"/>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295400" y="2286000"/>
            <a:ext cx="2057400" cy="158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581400" y="2286000"/>
            <a:ext cx="1752600" cy="1588"/>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5943600" y="2286000"/>
            <a:ext cx="1752600" cy="1588"/>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838200" y="2590800"/>
            <a:ext cx="990600" cy="1588"/>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
            <a:ext cx="8183880" cy="1051560"/>
          </a:xfrm>
        </p:spPr>
        <p:txBody>
          <a:bodyPr>
            <a:normAutofit fontScale="90000"/>
          </a:bodyPr>
          <a:lstStyle/>
          <a:p>
            <a:r>
              <a:rPr lang="en-US" dirty="0" smtClean="0"/>
              <a:t>CHARACTERISTICS OF BUSINESS</a:t>
            </a:r>
            <a:endParaRPr lang="en-US" dirty="0"/>
          </a:p>
        </p:txBody>
      </p:sp>
      <p:sp>
        <p:nvSpPr>
          <p:cNvPr id="3" name="Content Placeholder 2"/>
          <p:cNvSpPr>
            <a:spLocks noGrp="1"/>
          </p:cNvSpPr>
          <p:nvPr>
            <p:ph idx="1"/>
          </p:nvPr>
        </p:nvSpPr>
        <p:spPr>
          <a:xfrm>
            <a:off x="381000" y="1450848"/>
            <a:ext cx="8183880" cy="4187952"/>
          </a:xfrm>
        </p:spPr>
        <p:txBody>
          <a:bodyPr/>
          <a:lstStyle/>
          <a:p>
            <a:r>
              <a:rPr lang="en-US" dirty="0" smtClean="0"/>
              <a:t>Deals in goods and services</a:t>
            </a:r>
          </a:p>
          <a:p>
            <a:r>
              <a:rPr lang="en-US" dirty="0" smtClean="0"/>
              <a:t>Two parties</a:t>
            </a:r>
          </a:p>
          <a:p>
            <a:r>
              <a:rPr lang="en-US" dirty="0" smtClean="0"/>
              <a:t>Continuous process</a:t>
            </a:r>
          </a:p>
          <a:p>
            <a:r>
              <a:rPr lang="en-US" dirty="0" smtClean="0"/>
              <a:t>Profit motive</a:t>
            </a:r>
          </a:p>
          <a:p>
            <a:r>
              <a:rPr lang="en-US" dirty="0" smtClean="0"/>
              <a:t>Monetary exchange</a:t>
            </a:r>
          </a:p>
          <a:p>
            <a:r>
              <a:rPr lang="en-US" dirty="0" smtClean="0"/>
              <a:t>Involves risk and uncertainty</a:t>
            </a:r>
          </a:p>
          <a:p>
            <a:r>
              <a:rPr lang="en-US" dirty="0" smtClean="0"/>
              <a:t>Involves production and distribution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6049780" y="1600200"/>
            <a:ext cx="2819400" cy="388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3200400" y="1600200"/>
            <a:ext cx="2819400" cy="2971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381000" y="1600200"/>
            <a:ext cx="2819400" cy="2209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112520" y="0"/>
            <a:ext cx="8183880" cy="1051560"/>
          </a:xfrm>
        </p:spPr>
        <p:txBody>
          <a:bodyPr>
            <a:normAutofit/>
          </a:bodyPr>
          <a:lstStyle/>
          <a:p>
            <a:r>
              <a:rPr lang="en-US" dirty="0" smtClean="0"/>
              <a:t>OBJECTIVES OF BUSINESS</a:t>
            </a:r>
            <a:endParaRPr lang="en-US" dirty="0"/>
          </a:p>
        </p:txBody>
      </p:sp>
      <p:sp>
        <p:nvSpPr>
          <p:cNvPr id="4" name="TextBox 3"/>
          <p:cNvSpPr txBox="1"/>
          <p:nvPr/>
        </p:nvSpPr>
        <p:spPr>
          <a:xfrm>
            <a:off x="609600" y="1600200"/>
            <a:ext cx="1752600" cy="646331"/>
          </a:xfrm>
          <a:prstGeom prst="rect">
            <a:avLst/>
          </a:prstGeom>
          <a:noFill/>
        </p:spPr>
        <p:txBody>
          <a:bodyPr wrap="square" rtlCol="0">
            <a:spAutoFit/>
          </a:bodyPr>
          <a:lstStyle/>
          <a:p>
            <a:pPr algn="ctr"/>
            <a:r>
              <a:rPr lang="en-US" dirty="0" smtClean="0"/>
              <a:t>ECONOMIC</a:t>
            </a:r>
          </a:p>
          <a:p>
            <a:pPr algn="ctr"/>
            <a:r>
              <a:rPr lang="en-US" dirty="0" smtClean="0"/>
              <a:t>OBJECTIVES</a:t>
            </a:r>
            <a:endParaRPr lang="en-US" dirty="0"/>
          </a:p>
        </p:txBody>
      </p:sp>
      <p:sp>
        <p:nvSpPr>
          <p:cNvPr id="5" name="TextBox 4"/>
          <p:cNvSpPr txBox="1"/>
          <p:nvPr/>
        </p:nvSpPr>
        <p:spPr>
          <a:xfrm>
            <a:off x="3810000" y="1639669"/>
            <a:ext cx="1828800" cy="646331"/>
          </a:xfrm>
          <a:prstGeom prst="rect">
            <a:avLst/>
          </a:prstGeom>
          <a:noFill/>
        </p:spPr>
        <p:txBody>
          <a:bodyPr wrap="square" rtlCol="0">
            <a:spAutoFit/>
          </a:bodyPr>
          <a:lstStyle/>
          <a:p>
            <a:pPr algn="ctr"/>
            <a:r>
              <a:rPr lang="en-US" dirty="0" smtClean="0"/>
              <a:t>SOCIAL</a:t>
            </a:r>
          </a:p>
          <a:p>
            <a:pPr algn="ctr"/>
            <a:r>
              <a:rPr lang="en-US" dirty="0" smtClean="0"/>
              <a:t>OBJECTIVES</a:t>
            </a:r>
            <a:endParaRPr lang="en-US" dirty="0"/>
          </a:p>
        </p:txBody>
      </p:sp>
      <p:sp>
        <p:nvSpPr>
          <p:cNvPr id="6" name="TextBox 5"/>
          <p:cNvSpPr txBox="1"/>
          <p:nvPr/>
        </p:nvSpPr>
        <p:spPr>
          <a:xfrm>
            <a:off x="6705600" y="1676400"/>
            <a:ext cx="1752600" cy="646331"/>
          </a:xfrm>
          <a:prstGeom prst="rect">
            <a:avLst/>
          </a:prstGeom>
          <a:noFill/>
        </p:spPr>
        <p:txBody>
          <a:bodyPr wrap="square" rtlCol="0">
            <a:spAutoFit/>
          </a:bodyPr>
          <a:lstStyle/>
          <a:p>
            <a:pPr algn="ctr"/>
            <a:r>
              <a:rPr lang="en-US" dirty="0" smtClean="0"/>
              <a:t>HUMAN OBJECTIVES</a:t>
            </a:r>
            <a:endParaRPr lang="en-US" dirty="0"/>
          </a:p>
        </p:txBody>
      </p:sp>
      <p:cxnSp>
        <p:nvCxnSpPr>
          <p:cNvPr id="9" name="Straight Arrow Connector 8"/>
          <p:cNvCxnSpPr/>
          <p:nvPr/>
        </p:nvCxnSpPr>
        <p:spPr>
          <a:xfrm rot="10800000" flipV="1">
            <a:off x="1524000" y="990600"/>
            <a:ext cx="167640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endCxn id="5" idx="0"/>
          </p:cNvCxnSpPr>
          <p:nvPr/>
        </p:nvCxnSpPr>
        <p:spPr>
          <a:xfrm rot="5400000">
            <a:off x="4361768" y="1277034"/>
            <a:ext cx="725267" cy="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6019800" y="990600"/>
            <a:ext cx="1295400" cy="68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3657600" y="2286000"/>
            <a:ext cx="1981200" cy="369332"/>
          </a:xfrm>
          <a:prstGeom prst="rect">
            <a:avLst/>
          </a:prstGeom>
          <a:noFill/>
        </p:spPr>
        <p:txBody>
          <a:bodyPr wrap="square" rtlCol="0">
            <a:spAutoFit/>
          </a:bodyPr>
          <a:lstStyle/>
          <a:p>
            <a:endParaRPr lang="en-US" dirty="0"/>
          </a:p>
        </p:txBody>
      </p:sp>
      <p:sp>
        <p:nvSpPr>
          <p:cNvPr id="20" name="TextBox 19"/>
          <p:cNvSpPr txBox="1"/>
          <p:nvPr/>
        </p:nvSpPr>
        <p:spPr>
          <a:xfrm>
            <a:off x="381000" y="2209800"/>
            <a:ext cx="2895600" cy="1477328"/>
          </a:xfrm>
          <a:prstGeom prst="rect">
            <a:avLst/>
          </a:prstGeom>
          <a:noFill/>
        </p:spPr>
        <p:txBody>
          <a:bodyPr wrap="square" rtlCol="0">
            <a:spAutoFit/>
          </a:bodyPr>
          <a:lstStyle/>
          <a:p>
            <a:pPr>
              <a:buFont typeface="Arial" pitchFamily="34" charset="0"/>
              <a:buChar char="•"/>
            </a:pPr>
            <a:r>
              <a:rPr lang="en-US" dirty="0"/>
              <a:t> C</a:t>
            </a:r>
            <a:r>
              <a:rPr lang="en-US" dirty="0" smtClean="0"/>
              <a:t>reation of customers</a:t>
            </a:r>
          </a:p>
          <a:p>
            <a:pPr>
              <a:buFont typeface="Arial" pitchFamily="34" charset="0"/>
              <a:buChar char="•"/>
            </a:pPr>
            <a:r>
              <a:rPr lang="en-US" dirty="0" smtClean="0"/>
              <a:t> Continuous </a:t>
            </a:r>
          </a:p>
          <a:p>
            <a:r>
              <a:rPr lang="en-US" dirty="0" smtClean="0"/>
              <a:t>Innovations</a:t>
            </a:r>
          </a:p>
          <a:p>
            <a:pPr>
              <a:buFont typeface="Arial" pitchFamily="34" charset="0"/>
              <a:buChar char="•"/>
            </a:pPr>
            <a:r>
              <a:rPr lang="en-US" dirty="0"/>
              <a:t> B</a:t>
            </a:r>
            <a:r>
              <a:rPr lang="en-US" dirty="0" smtClean="0"/>
              <a:t>est possible use of resources</a:t>
            </a:r>
            <a:endParaRPr lang="en-US" dirty="0"/>
          </a:p>
        </p:txBody>
      </p:sp>
      <p:sp>
        <p:nvSpPr>
          <p:cNvPr id="21" name="TextBox 20"/>
          <p:cNvSpPr txBox="1"/>
          <p:nvPr/>
        </p:nvSpPr>
        <p:spPr>
          <a:xfrm>
            <a:off x="3276600" y="2209800"/>
            <a:ext cx="2895600" cy="2308324"/>
          </a:xfrm>
          <a:prstGeom prst="rect">
            <a:avLst/>
          </a:prstGeom>
          <a:noFill/>
        </p:spPr>
        <p:txBody>
          <a:bodyPr wrap="square" rtlCol="0">
            <a:spAutoFit/>
          </a:bodyPr>
          <a:lstStyle/>
          <a:p>
            <a:pPr>
              <a:buFont typeface="Arial" pitchFamily="34" charset="0"/>
              <a:buChar char="•"/>
            </a:pPr>
            <a:r>
              <a:rPr lang="en-US" dirty="0"/>
              <a:t> P</a:t>
            </a:r>
            <a:r>
              <a:rPr lang="en-US" dirty="0" smtClean="0"/>
              <a:t>roduction and supply of quality goods and services</a:t>
            </a:r>
          </a:p>
          <a:p>
            <a:pPr>
              <a:buFont typeface="Arial" pitchFamily="34" charset="0"/>
              <a:buChar char="•"/>
            </a:pPr>
            <a:r>
              <a:rPr lang="en-US" dirty="0" smtClean="0"/>
              <a:t>Adoption of fair trade practices </a:t>
            </a:r>
          </a:p>
          <a:p>
            <a:pPr>
              <a:buFont typeface="Arial" pitchFamily="34" charset="0"/>
              <a:buChar char="•"/>
            </a:pPr>
            <a:r>
              <a:rPr lang="en-US" dirty="0" smtClean="0"/>
              <a:t>Contribution to the general welfare of the society</a:t>
            </a:r>
          </a:p>
        </p:txBody>
      </p:sp>
      <p:sp>
        <p:nvSpPr>
          <p:cNvPr id="22" name="TextBox 21"/>
          <p:cNvSpPr txBox="1"/>
          <p:nvPr/>
        </p:nvSpPr>
        <p:spPr>
          <a:xfrm>
            <a:off x="6096000" y="2209800"/>
            <a:ext cx="2895600" cy="3139321"/>
          </a:xfrm>
          <a:prstGeom prst="rect">
            <a:avLst/>
          </a:prstGeom>
          <a:noFill/>
        </p:spPr>
        <p:txBody>
          <a:bodyPr wrap="square" rtlCol="0">
            <a:spAutoFit/>
          </a:bodyPr>
          <a:lstStyle/>
          <a:p>
            <a:pPr>
              <a:buFont typeface="Arial" pitchFamily="34" charset="0"/>
              <a:buChar char="•"/>
            </a:pPr>
            <a:r>
              <a:rPr lang="en-US" dirty="0"/>
              <a:t> E</a:t>
            </a:r>
            <a:r>
              <a:rPr lang="en-US" dirty="0" smtClean="0"/>
              <a:t>conomic wellbeing of the employees</a:t>
            </a:r>
          </a:p>
          <a:p>
            <a:pPr>
              <a:buFont typeface="Arial" pitchFamily="34" charset="0"/>
              <a:buChar char="•"/>
            </a:pPr>
            <a:r>
              <a:rPr lang="en-US" dirty="0" smtClean="0"/>
              <a:t>Social and psychological satisfaction of employees</a:t>
            </a:r>
          </a:p>
          <a:p>
            <a:pPr>
              <a:buFont typeface="Arial" pitchFamily="34" charset="0"/>
              <a:buChar char="•"/>
            </a:pPr>
            <a:r>
              <a:rPr lang="en-US" dirty="0"/>
              <a:t> D</a:t>
            </a:r>
            <a:r>
              <a:rPr lang="en-US" dirty="0" smtClean="0"/>
              <a:t>evelopment of human resources</a:t>
            </a:r>
          </a:p>
          <a:p>
            <a:pPr>
              <a:buFont typeface="Arial" pitchFamily="34" charset="0"/>
              <a:buChar char="•"/>
            </a:pPr>
            <a:r>
              <a:rPr lang="en-US" dirty="0" smtClean="0"/>
              <a:t>Wellbeing of socially and economically backward people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9" presetClass="exit" presetSubtype="0" fill="hold" grpId="1" nodeType="clickEffect">
                                  <p:stCondLst>
                                    <p:cond delay="0"/>
                                  </p:stCondLst>
                                  <p:childTnLst>
                                    <p:animEffect transition="out" filter="dissolve">
                                      <p:cBhvr>
                                        <p:cTn id="16" dur="500"/>
                                        <p:tgtEl>
                                          <p:spTgt spid="23"/>
                                        </p:tgtEl>
                                      </p:cBhvr>
                                    </p:animEffect>
                                    <p:set>
                                      <p:cBhvr>
                                        <p:cTn id="17" dur="1" fill="hold">
                                          <p:stCondLst>
                                            <p:cond delay="499"/>
                                          </p:stCondLst>
                                        </p:cTn>
                                        <p:tgtEl>
                                          <p:spTgt spid="23"/>
                                        </p:tgtEl>
                                        <p:attrNameLst>
                                          <p:attrName>style.visibility</p:attrName>
                                        </p:attrNameLst>
                                      </p:cBhvr>
                                      <p:to>
                                        <p:strVal val="hidden"/>
                                      </p:to>
                                    </p:set>
                                  </p:childTnLst>
                                </p:cTn>
                              </p:par>
                              <p:par>
                                <p:cTn id="18" presetID="9" presetClass="exit" presetSubtype="0" fill="hold" grpId="1" nodeType="withEffect">
                                  <p:stCondLst>
                                    <p:cond delay="0"/>
                                  </p:stCondLst>
                                  <p:childTnLst>
                                    <p:animEffect transition="out" filter="dissolve">
                                      <p:cBhvr>
                                        <p:cTn id="19" dur="500"/>
                                        <p:tgtEl>
                                          <p:spTgt spid="4"/>
                                        </p:tgtEl>
                                      </p:cBhvr>
                                    </p:animEffect>
                                    <p:set>
                                      <p:cBhvr>
                                        <p:cTn id="20" dur="1" fill="hold">
                                          <p:stCondLst>
                                            <p:cond delay="499"/>
                                          </p:stCondLst>
                                        </p:cTn>
                                        <p:tgtEl>
                                          <p:spTgt spid="4"/>
                                        </p:tgtEl>
                                        <p:attrNameLst>
                                          <p:attrName>style.visibility</p:attrName>
                                        </p:attrNameLst>
                                      </p:cBhvr>
                                      <p:to>
                                        <p:strVal val="hidden"/>
                                      </p:to>
                                    </p:set>
                                  </p:childTnLst>
                                </p:cTn>
                              </p:par>
                              <p:par>
                                <p:cTn id="21" presetID="9" presetClass="exit" presetSubtype="0" fill="hold" grpId="1" nodeType="withEffect">
                                  <p:stCondLst>
                                    <p:cond delay="0"/>
                                  </p:stCondLst>
                                  <p:childTnLst>
                                    <p:animEffect transition="out" filter="dissolve">
                                      <p:cBhvr>
                                        <p:cTn id="22" dur="500"/>
                                        <p:tgtEl>
                                          <p:spTgt spid="20"/>
                                        </p:tgtEl>
                                      </p:cBhvr>
                                    </p:animEffect>
                                    <p:set>
                                      <p:cBhvr>
                                        <p:cTn id="23" dur="1" fill="hold">
                                          <p:stCondLst>
                                            <p:cond delay="499"/>
                                          </p:stCondLst>
                                        </p:cTn>
                                        <p:tgtEl>
                                          <p:spTgt spid="20"/>
                                        </p:tgtEl>
                                        <p:attrNameLst>
                                          <p:attrName>style.visibility</p:attrName>
                                        </p:attrNameLst>
                                      </p:cBhvr>
                                      <p:to>
                                        <p:strVal val="hidden"/>
                                      </p:to>
                                    </p:set>
                                  </p:childTnLst>
                                </p:cTn>
                              </p:par>
                              <p:par>
                                <p:cTn id="24" presetID="1" presetClass="entr" presetSubtype="0" fill="hold" grpId="0" nodeType="withEffect">
                                  <p:stCondLst>
                                    <p:cond delay="0"/>
                                  </p:stCondLst>
                                  <p:childTnLst>
                                    <p:set>
                                      <p:cBhvr>
                                        <p:cTn id="25" dur="1" fill="hold">
                                          <p:stCondLst>
                                            <p:cond delay="0"/>
                                          </p:stCondLst>
                                        </p:cTn>
                                        <p:tgtEl>
                                          <p:spTgt spid="5"/>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24"/>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21">
                                            <p:txEl>
                                              <p:pRg st="0" end="0"/>
                                            </p:txEl>
                                          </p:spTgt>
                                        </p:tgtEl>
                                        <p:attrNameLst>
                                          <p:attrName>style.visibility</p:attrName>
                                        </p:attrNameLst>
                                      </p:cBhvr>
                                      <p:to>
                                        <p:strVal val="visible"/>
                                      </p:to>
                                    </p:set>
                                  </p:childTnLst>
                                </p:cTn>
                              </p:par>
                              <p:par>
                                <p:cTn id="32" presetID="1" presetClass="entr" presetSubtype="0" fill="hold" nodeType="withEffect">
                                  <p:stCondLst>
                                    <p:cond delay="0"/>
                                  </p:stCondLst>
                                  <p:childTnLst>
                                    <p:set>
                                      <p:cBhvr>
                                        <p:cTn id="33" dur="1" fill="hold">
                                          <p:stCondLst>
                                            <p:cond delay="0"/>
                                          </p:stCondLst>
                                        </p:cTn>
                                        <p:tgtEl>
                                          <p:spTgt spid="21">
                                            <p:txEl>
                                              <p:pRg st="1" end="1"/>
                                            </p:txEl>
                                          </p:spTgt>
                                        </p:tgtEl>
                                        <p:attrNameLst>
                                          <p:attrName>style.visibility</p:attrName>
                                        </p:attrNameLst>
                                      </p:cBhvr>
                                      <p:to>
                                        <p:strVal val="visible"/>
                                      </p:to>
                                    </p:set>
                                  </p:childTnLst>
                                </p:cTn>
                              </p:par>
                              <p:par>
                                <p:cTn id="34" presetID="1" presetClass="entr" presetSubtype="0" fill="hold" nodeType="withEffect">
                                  <p:stCondLst>
                                    <p:cond delay="0"/>
                                  </p:stCondLst>
                                  <p:childTnLst>
                                    <p:set>
                                      <p:cBhvr>
                                        <p:cTn id="35" dur="1" fill="hold">
                                          <p:stCondLst>
                                            <p:cond delay="0"/>
                                          </p:stCondLst>
                                        </p:cTn>
                                        <p:tgtEl>
                                          <p:spTgt spid="21">
                                            <p:txEl>
                                              <p:pRg st="2" end="2"/>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9" presetClass="exit" presetSubtype="0" fill="hold" grpId="1" nodeType="clickEffect">
                                  <p:stCondLst>
                                    <p:cond delay="0"/>
                                  </p:stCondLst>
                                  <p:childTnLst>
                                    <p:animEffect transition="out" filter="dissolve">
                                      <p:cBhvr>
                                        <p:cTn id="39" dur="500"/>
                                        <p:tgtEl>
                                          <p:spTgt spid="5"/>
                                        </p:tgtEl>
                                      </p:cBhvr>
                                    </p:animEffect>
                                    <p:set>
                                      <p:cBhvr>
                                        <p:cTn id="40" dur="1" fill="hold">
                                          <p:stCondLst>
                                            <p:cond delay="499"/>
                                          </p:stCondLst>
                                        </p:cTn>
                                        <p:tgtEl>
                                          <p:spTgt spid="5"/>
                                        </p:tgtEl>
                                        <p:attrNameLst>
                                          <p:attrName>style.visibility</p:attrName>
                                        </p:attrNameLst>
                                      </p:cBhvr>
                                      <p:to>
                                        <p:strVal val="hidden"/>
                                      </p:to>
                                    </p:set>
                                  </p:childTnLst>
                                </p:cTn>
                              </p:par>
                              <p:par>
                                <p:cTn id="41" presetID="9" presetClass="exit" presetSubtype="0" fill="hold" grpId="0" nodeType="withEffect">
                                  <p:stCondLst>
                                    <p:cond delay="0"/>
                                  </p:stCondLst>
                                  <p:childTnLst>
                                    <p:animEffect transition="out" filter="dissolve">
                                      <p:cBhvr>
                                        <p:cTn id="42" dur="500"/>
                                        <p:tgtEl>
                                          <p:spTgt spid="21">
                                            <p:txEl>
                                              <p:pRg st="0" end="0"/>
                                            </p:txEl>
                                          </p:spTgt>
                                        </p:tgtEl>
                                      </p:cBhvr>
                                    </p:animEffect>
                                    <p:set>
                                      <p:cBhvr>
                                        <p:cTn id="43" dur="1" fill="hold">
                                          <p:stCondLst>
                                            <p:cond delay="499"/>
                                          </p:stCondLst>
                                        </p:cTn>
                                        <p:tgtEl>
                                          <p:spTgt spid="21">
                                            <p:txEl>
                                              <p:pRg st="0" end="0"/>
                                            </p:txEl>
                                          </p:spTgt>
                                        </p:tgtEl>
                                        <p:attrNameLst>
                                          <p:attrName>style.visibility</p:attrName>
                                        </p:attrNameLst>
                                      </p:cBhvr>
                                      <p:to>
                                        <p:strVal val="hidden"/>
                                      </p:to>
                                    </p:set>
                                  </p:childTnLst>
                                </p:cTn>
                              </p:par>
                              <p:par>
                                <p:cTn id="44" presetID="9" presetClass="exit" presetSubtype="0" fill="hold" grpId="0" nodeType="withEffect">
                                  <p:stCondLst>
                                    <p:cond delay="0"/>
                                  </p:stCondLst>
                                  <p:childTnLst>
                                    <p:animEffect transition="out" filter="dissolve">
                                      <p:cBhvr>
                                        <p:cTn id="45" dur="500"/>
                                        <p:tgtEl>
                                          <p:spTgt spid="21">
                                            <p:txEl>
                                              <p:pRg st="1" end="1"/>
                                            </p:txEl>
                                          </p:spTgt>
                                        </p:tgtEl>
                                      </p:cBhvr>
                                    </p:animEffect>
                                    <p:set>
                                      <p:cBhvr>
                                        <p:cTn id="46" dur="1" fill="hold">
                                          <p:stCondLst>
                                            <p:cond delay="499"/>
                                          </p:stCondLst>
                                        </p:cTn>
                                        <p:tgtEl>
                                          <p:spTgt spid="21">
                                            <p:txEl>
                                              <p:pRg st="1" end="1"/>
                                            </p:txEl>
                                          </p:spTgt>
                                        </p:tgtEl>
                                        <p:attrNameLst>
                                          <p:attrName>style.visibility</p:attrName>
                                        </p:attrNameLst>
                                      </p:cBhvr>
                                      <p:to>
                                        <p:strVal val="hidden"/>
                                      </p:to>
                                    </p:set>
                                  </p:childTnLst>
                                </p:cTn>
                              </p:par>
                              <p:par>
                                <p:cTn id="47" presetID="9" presetClass="exit" presetSubtype="0" fill="hold" grpId="0" nodeType="withEffect">
                                  <p:stCondLst>
                                    <p:cond delay="0"/>
                                  </p:stCondLst>
                                  <p:childTnLst>
                                    <p:animEffect transition="out" filter="dissolve">
                                      <p:cBhvr>
                                        <p:cTn id="48" dur="500"/>
                                        <p:tgtEl>
                                          <p:spTgt spid="21">
                                            <p:txEl>
                                              <p:pRg st="2" end="2"/>
                                            </p:txEl>
                                          </p:spTgt>
                                        </p:tgtEl>
                                      </p:cBhvr>
                                    </p:animEffect>
                                    <p:set>
                                      <p:cBhvr>
                                        <p:cTn id="49" dur="1" fill="hold">
                                          <p:stCondLst>
                                            <p:cond delay="499"/>
                                          </p:stCondLst>
                                        </p:cTn>
                                        <p:tgtEl>
                                          <p:spTgt spid="21">
                                            <p:txEl>
                                              <p:pRg st="2" end="2"/>
                                            </p:txEl>
                                          </p:spTgt>
                                        </p:tgtEl>
                                        <p:attrNameLst>
                                          <p:attrName>style.visibility</p:attrName>
                                        </p:attrNameLst>
                                      </p:cBhvr>
                                      <p:to>
                                        <p:strVal val="hidden"/>
                                      </p:to>
                                    </p:set>
                                  </p:childTnLst>
                                </p:cTn>
                              </p:par>
                              <p:par>
                                <p:cTn id="50" presetID="9" presetClass="exit" presetSubtype="0" fill="hold" grpId="1" nodeType="withEffect">
                                  <p:stCondLst>
                                    <p:cond delay="0"/>
                                  </p:stCondLst>
                                  <p:childTnLst>
                                    <p:animEffect transition="out" filter="dissolve">
                                      <p:cBhvr>
                                        <p:cTn id="51" dur="500"/>
                                        <p:tgtEl>
                                          <p:spTgt spid="24"/>
                                        </p:tgtEl>
                                      </p:cBhvr>
                                    </p:animEffect>
                                    <p:set>
                                      <p:cBhvr>
                                        <p:cTn id="52" dur="1" fill="hold">
                                          <p:stCondLst>
                                            <p:cond delay="499"/>
                                          </p:stCondLst>
                                        </p:cTn>
                                        <p:tgtEl>
                                          <p:spTgt spid="24"/>
                                        </p:tgtEl>
                                        <p:attrNameLst>
                                          <p:attrName>style.visibility</p:attrName>
                                        </p:attrNameLst>
                                      </p:cBhvr>
                                      <p:to>
                                        <p:strVal val="hidden"/>
                                      </p:to>
                                    </p:set>
                                  </p:childTnLst>
                                </p:cTn>
                              </p:par>
                              <p:par>
                                <p:cTn id="53" presetID="1" presetClass="entr" presetSubtype="0" fill="hold" grpId="0" nodeType="withEffect">
                                  <p:stCondLst>
                                    <p:cond delay="0"/>
                                  </p:stCondLst>
                                  <p:childTnLst>
                                    <p:set>
                                      <p:cBhvr>
                                        <p:cTn id="54" dur="1" fill="hold">
                                          <p:stCondLst>
                                            <p:cond delay="0"/>
                                          </p:stCondLst>
                                        </p:cTn>
                                        <p:tgtEl>
                                          <p:spTgt spid="6"/>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5"/>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22">
                                            <p:txEl>
                                              <p:pRg st="0" end="0"/>
                                            </p:txEl>
                                          </p:spTgt>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22">
                                            <p:txEl>
                                              <p:pRg st="1" end="1"/>
                                            </p:txEl>
                                          </p:spTgt>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22">
                                            <p:txEl>
                                              <p:pRg st="2" end="2"/>
                                            </p:txEl>
                                          </p:spTgt>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2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4" grpId="0" animBg="1"/>
      <p:bldP spid="24" grpId="1" animBg="1"/>
      <p:bldP spid="23" grpId="0" animBg="1"/>
      <p:bldP spid="23" grpId="1" animBg="1"/>
      <p:bldP spid="4" grpId="0"/>
      <p:bldP spid="4" grpId="1"/>
      <p:bldP spid="5" grpId="0"/>
      <p:bldP spid="5" grpId="1"/>
      <p:bldP spid="6" grpId="0"/>
      <p:bldP spid="20" grpId="0"/>
      <p:bldP spid="20" grpId="1"/>
      <p:bldP spid="21"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p:cNvSpPr/>
          <p:nvPr/>
        </p:nvSpPr>
        <p:spPr>
          <a:xfrm>
            <a:off x="5105400" y="1676400"/>
            <a:ext cx="2819400" cy="2971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990600" y="1676400"/>
            <a:ext cx="2819400" cy="3505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112520" y="0"/>
            <a:ext cx="8183880" cy="1051560"/>
          </a:xfrm>
        </p:spPr>
        <p:txBody>
          <a:bodyPr>
            <a:normAutofit/>
          </a:bodyPr>
          <a:lstStyle/>
          <a:p>
            <a:r>
              <a:rPr lang="en-US" dirty="0" smtClean="0"/>
              <a:t>OBJECTIVES OF BUSINESS</a:t>
            </a:r>
            <a:endParaRPr lang="en-US" dirty="0"/>
          </a:p>
        </p:txBody>
      </p:sp>
      <p:sp>
        <p:nvSpPr>
          <p:cNvPr id="4" name="TextBox 3"/>
          <p:cNvSpPr txBox="1"/>
          <p:nvPr/>
        </p:nvSpPr>
        <p:spPr>
          <a:xfrm>
            <a:off x="1219200" y="1600200"/>
            <a:ext cx="2362200" cy="646331"/>
          </a:xfrm>
          <a:prstGeom prst="rect">
            <a:avLst/>
          </a:prstGeom>
          <a:noFill/>
        </p:spPr>
        <p:txBody>
          <a:bodyPr wrap="square" rtlCol="0">
            <a:spAutoFit/>
          </a:bodyPr>
          <a:lstStyle/>
          <a:p>
            <a:pPr algn="ctr"/>
            <a:r>
              <a:rPr lang="en-US" dirty="0" smtClean="0"/>
              <a:t>NATIONAL OBJECTIVES</a:t>
            </a:r>
            <a:endParaRPr lang="en-US" dirty="0"/>
          </a:p>
        </p:txBody>
      </p:sp>
      <p:sp>
        <p:nvSpPr>
          <p:cNvPr id="5" name="TextBox 4"/>
          <p:cNvSpPr txBox="1"/>
          <p:nvPr/>
        </p:nvSpPr>
        <p:spPr>
          <a:xfrm>
            <a:off x="5715000" y="1639669"/>
            <a:ext cx="1828800" cy="646331"/>
          </a:xfrm>
          <a:prstGeom prst="rect">
            <a:avLst/>
          </a:prstGeom>
          <a:noFill/>
        </p:spPr>
        <p:txBody>
          <a:bodyPr wrap="square" rtlCol="0">
            <a:spAutoFit/>
          </a:bodyPr>
          <a:lstStyle/>
          <a:p>
            <a:pPr algn="ctr"/>
            <a:r>
              <a:rPr lang="en-US" dirty="0" smtClean="0"/>
              <a:t>GLOBAL</a:t>
            </a:r>
          </a:p>
          <a:p>
            <a:pPr algn="ctr"/>
            <a:r>
              <a:rPr lang="en-US" dirty="0" smtClean="0"/>
              <a:t>OBJECTIVES</a:t>
            </a:r>
            <a:endParaRPr lang="en-US" dirty="0"/>
          </a:p>
        </p:txBody>
      </p:sp>
      <p:cxnSp>
        <p:nvCxnSpPr>
          <p:cNvPr id="9" name="Straight Arrow Connector 8"/>
          <p:cNvCxnSpPr>
            <a:endCxn id="4" idx="0"/>
          </p:cNvCxnSpPr>
          <p:nvPr/>
        </p:nvCxnSpPr>
        <p:spPr>
          <a:xfrm rot="10800000" flipV="1">
            <a:off x="2400300" y="990600"/>
            <a:ext cx="12573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endCxn id="5" idx="0"/>
          </p:cNvCxnSpPr>
          <p:nvPr/>
        </p:nvCxnSpPr>
        <p:spPr>
          <a:xfrm>
            <a:off x="5715000" y="914402"/>
            <a:ext cx="914400" cy="72526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3657600" y="2286000"/>
            <a:ext cx="1981200" cy="369332"/>
          </a:xfrm>
          <a:prstGeom prst="rect">
            <a:avLst/>
          </a:prstGeom>
          <a:noFill/>
        </p:spPr>
        <p:txBody>
          <a:bodyPr wrap="square" rtlCol="0">
            <a:spAutoFit/>
          </a:bodyPr>
          <a:lstStyle/>
          <a:p>
            <a:endParaRPr lang="en-US" dirty="0"/>
          </a:p>
        </p:txBody>
      </p:sp>
      <p:sp>
        <p:nvSpPr>
          <p:cNvPr id="20" name="TextBox 19"/>
          <p:cNvSpPr txBox="1"/>
          <p:nvPr/>
        </p:nvSpPr>
        <p:spPr>
          <a:xfrm>
            <a:off x="990600" y="2243078"/>
            <a:ext cx="2895600" cy="2862322"/>
          </a:xfrm>
          <a:prstGeom prst="rect">
            <a:avLst/>
          </a:prstGeom>
          <a:noFill/>
        </p:spPr>
        <p:txBody>
          <a:bodyPr wrap="square" rtlCol="0">
            <a:spAutoFit/>
          </a:bodyPr>
          <a:lstStyle/>
          <a:p>
            <a:pPr>
              <a:buFont typeface="Arial" pitchFamily="34" charset="0"/>
              <a:buChar char="•"/>
            </a:pPr>
            <a:r>
              <a:rPr lang="en-US" dirty="0"/>
              <a:t> C</a:t>
            </a:r>
            <a:r>
              <a:rPr lang="en-US" dirty="0" smtClean="0"/>
              <a:t>reation of employment</a:t>
            </a:r>
          </a:p>
          <a:p>
            <a:pPr>
              <a:buFont typeface="Arial" pitchFamily="34" charset="0"/>
              <a:buChar char="•"/>
            </a:pPr>
            <a:r>
              <a:rPr lang="en-US" dirty="0" smtClean="0"/>
              <a:t> Promotion of social justice</a:t>
            </a:r>
          </a:p>
          <a:p>
            <a:pPr>
              <a:buFont typeface="Arial" pitchFamily="34" charset="0"/>
              <a:buChar char="•"/>
            </a:pPr>
            <a:r>
              <a:rPr lang="en-US" dirty="0"/>
              <a:t> </a:t>
            </a:r>
            <a:r>
              <a:rPr lang="en-US" dirty="0" smtClean="0"/>
              <a:t>Production according to national priority</a:t>
            </a:r>
          </a:p>
          <a:p>
            <a:pPr>
              <a:buFont typeface="Arial" pitchFamily="34" charset="0"/>
              <a:buChar char="•"/>
            </a:pPr>
            <a:r>
              <a:rPr lang="en-US" dirty="0" smtClean="0"/>
              <a:t>Contribute to the revenue of the country</a:t>
            </a:r>
          </a:p>
          <a:p>
            <a:pPr>
              <a:buFont typeface="Arial" pitchFamily="34" charset="0"/>
              <a:buChar char="•"/>
            </a:pPr>
            <a:r>
              <a:rPr lang="en-US" dirty="0" smtClean="0"/>
              <a:t>Self-sufficiency and export promotion</a:t>
            </a:r>
            <a:endParaRPr lang="en-US" dirty="0"/>
          </a:p>
        </p:txBody>
      </p:sp>
      <p:sp>
        <p:nvSpPr>
          <p:cNvPr id="21" name="TextBox 20"/>
          <p:cNvSpPr txBox="1"/>
          <p:nvPr/>
        </p:nvSpPr>
        <p:spPr>
          <a:xfrm>
            <a:off x="5181600" y="2209800"/>
            <a:ext cx="2895600" cy="2031325"/>
          </a:xfrm>
          <a:prstGeom prst="rect">
            <a:avLst/>
          </a:prstGeom>
          <a:noFill/>
        </p:spPr>
        <p:txBody>
          <a:bodyPr wrap="square" rtlCol="0">
            <a:spAutoFit/>
          </a:bodyPr>
          <a:lstStyle/>
          <a:p>
            <a:pPr>
              <a:buFont typeface="Arial" pitchFamily="34" charset="0"/>
              <a:buChar char="•"/>
            </a:pPr>
            <a:r>
              <a:rPr lang="en-US" dirty="0"/>
              <a:t> R</a:t>
            </a:r>
            <a:r>
              <a:rPr lang="en-US" dirty="0" smtClean="0"/>
              <a:t>aise general standard of living</a:t>
            </a:r>
          </a:p>
          <a:p>
            <a:pPr>
              <a:buFont typeface="Arial" pitchFamily="34" charset="0"/>
              <a:buChar char="•"/>
            </a:pPr>
            <a:r>
              <a:rPr lang="en-US" dirty="0" smtClean="0"/>
              <a:t>Reduce disparities among nations</a:t>
            </a:r>
          </a:p>
          <a:p>
            <a:pPr>
              <a:buFont typeface="Arial" pitchFamily="34" charset="0"/>
              <a:buChar char="•"/>
            </a:pPr>
            <a:r>
              <a:rPr lang="en-US" dirty="0"/>
              <a:t> </a:t>
            </a:r>
            <a:r>
              <a:rPr lang="en-US" dirty="0" smtClean="0"/>
              <a:t>Make available globally competitive goods and services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2" nodeType="click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9" presetClass="exit" presetSubtype="0" fill="hold" grpId="1" nodeType="clickEffect">
                                  <p:stCondLst>
                                    <p:cond delay="0"/>
                                  </p:stCondLst>
                                  <p:childTnLst>
                                    <p:animEffect transition="out" filter="dissolve">
                                      <p:cBhvr>
                                        <p:cTn id="16" dur="500"/>
                                        <p:tgtEl>
                                          <p:spTgt spid="23"/>
                                        </p:tgtEl>
                                      </p:cBhvr>
                                    </p:animEffect>
                                    <p:set>
                                      <p:cBhvr>
                                        <p:cTn id="17" dur="1" fill="hold">
                                          <p:stCondLst>
                                            <p:cond delay="499"/>
                                          </p:stCondLst>
                                        </p:cTn>
                                        <p:tgtEl>
                                          <p:spTgt spid="23"/>
                                        </p:tgtEl>
                                        <p:attrNameLst>
                                          <p:attrName>style.visibility</p:attrName>
                                        </p:attrNameLst>
                                      </p:cBhvr>
                                      <p:to>
                                        <p:strVal val="hidden"/>
                                      </p:to>
                                    </p:set>
                                  </p:childTnLst>
                                </p:cTn>
                              </p:par>
                              <p:par>
                                <p:cTn id="18" presetID="9" presetClass="exit" presetSubtype="0" fill="hold" grpId="1" nodeType="withEffect">
                                  <p:stCondLst>
                                    <p:cond delay="0"/>
                                  </p:stCondLst>
                                  <p:childTnLst>
                                    <p:animEffect transition="out" filter="dissolve">
                                      <p:cBhvr>
                                        <p:cTn id="19" dur="500"/>
                                        <p:tgtEl>
                                          <p:spTgt spid="4"/>
                                        </p:tgtEl>
                                      </p:cBhvr>
                                    </p:animEffect>
                                    <p:set>
                                      <p:cBhvr>
                                        <p:cTn id="20" dur="1" fill="hold">
                                          <p:stCondLst>
                                            <p:cond delay="499"/>
                                          </p:stCondLst>
                                        </p:cTn>
                                        <p:tgtEl>
                                          <p:spTgt spid="4"/>
                                        </p:tgtEl>
                                        <p:attrNameLst>
                                          <p:attrName>style.visibility</p:attrName>
                                        </p:attrNameLst>
                                      </p:cBhvr>
                                      <p:to>
                                        <p:strVal val="hidden"/>
                                      </p:to>
                                    </p:set>
                                  </p:childTnLst>
                                </p:cTn>
                              </p:par>
                              <p:par>
                                <p:cTn id="21" presetID="9" presetClass="exit" presetSubtype="0" fill="hold" grpId="1" nodeType="withEffect">
                                  <p:stCondLst>
                                    <p:cond delay="0"/>
                                  </p:stCondLst>
                                  <p:childTnLst>
                                    <p:animEffect transition="out" filter="dissolve">
                                      <p:cBhvr>
                                        <p:cTn id="22" dur="500"/>
                                        <p:tgtEl>
                                          <p:spTgt spid="20"/>
                                        </p:tgtEl>
                                      </p:cBhvr>
                                    </p:animEffect>
                                    <p:set>
                                      <p:cBhvr>
                                        <p:cTn id="23" dur="1" fill="hold">
                                          <p:stCondLst>
                                            <p:cond delay="499"/>
                                          </p:stCondLst>
                                        </p:cTn>
                                        <p:tgtEl>
                                          <p:spTgt spid="20"/>
                                        </p:tgtEl>
                                        <p:attrNameLst>
                                          <p:attrName>style.visibility</p:attrName>
                                        </p:attrNameLst>
                                      </p:cBhvr>
                                      <p:to>
                                        <p:strVal val="hidden"/>
                                      </p:to>
                                    </p:set>
                                  </p:childTnLst>
                                </p:cTn>
                              </p:par>
                              <p:par>
                                <p:cTn id="24" presetID="1" presetClass="entr" presetSubtype="0" fill="hold" grpId="0" nodeType="withEffect">
                                  <p:stCondLst>
                                    <p:cond delay="0"/>
                                  </p:stCondLst>
                                  <p:childTnLst>
                                    <p:set>
                                      <p:cBhvr>
                                        <p:cTn id="25" dur="1" fill="hold">
                                          <p:stCondLst>
                                            <p:cond delay="0"/>
                                          </p:stCondLst>
                                        </p:cTn>
                                        <p:tgtEl>
                                          <p:spTgt spid="5"/>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24"/>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21">
                                            <p:txEl>
                                              <p:pRg st="0" end="0"/>
                                            </p:txEl>
                                          </p:spTgt>
                                        </p:tgtEl>
                                        <p:attrNameLst>
                                          <p:attrName>style.visibility</p:attrName>
                                        </p:attrNameLst>
                                      </p:cBhvr>
                                      <p:to>
                                        <p:strVal val="visible"/>
                                      </p:to>
                                    </p:set>
                                  </p:childTnLst>
                                </p:cTn>
                              </p:par>
                              <p:par>
                                <p:cTn id="32" presetID="1" presetClass="entr" presetSubtype="0" fill="hold" nodeType="withEffect">
                                  <p:stCondLst>
                                    <p:cond delay="0"/>
                                  </p:stCondLst>
                                  <p:childTnLst>
                                    <p:set>
                                      <p:cBhvr>
                                        <p:cTn id="33" dur="1" fill="hold">
                                          <p:stCondLst>
                                            <p:cond delay="0"/>
                                          </p:stCondLst>
                                        </p:cTn>
                                        <p:tgtEl>
                                          <p:spTgt spid="21">
                                            <p:txEl>
                                              <p:pRg st="1" end="1"/>
                                            </p:txEl>
                                          </p:spTgt>
                                        </p:tgtEl>
                                        <p:attrNameLst>
                                          <p:attrName>style.visibility</p:attrName>
                                        </p:attrNameLst>
                                      </p:cBhvr>
                                      <p:to>
                                        <p:strVal val="visible"/>
                                      </p:to>
                                    </p:set>
                                  </p:childTnLst>
                                </p:cTn>
                              </p:par>
                              <p:par>
                                <p:cTn id="34" presetID="1" presetClass="entr" presetSubtype="0" fill="hold" nodeType="withEffect">
                                  <p:stCondLst>
                                    <p:cond delay="0"/>
                                  </p:stCondLst>
                                  <p:childTnLst>
                                    <p:set>
                                      <p:cBhvr>
                                        <p:cTn id="35" dur="1" fill="hold">
                                          <p:stCondLst>
                                            <p:cond delay="0"/>
                                          </p:stCondLst>
                                        </p:cTn>
                                        <p:tgtEl>
                                          <p:spTgt spid="21">
                                            <p:txEl>
                                              <p:pRg st="2" end="2"/>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9" presetClass="exit" presetSubtype="0" fill="hold" grpId="1" nodeType="clickEffect">
                                  <p:stCondLst>
                                    <p:cond delay="0"/>
                                  </p:stCondLst>
                                  <p:childTnLst>
                                    <p:animEffect transition="out" filter="dissolve">
                                      <p:cBhvr>
                                        <p:cTn id="39" dur="500"/>
                                        <p:tgtEl>
                                          <p:spTgt spid="5"/>
                                        </p:tgtEl>
                                      </p:cBhvr>
                                    </p:animEffect>
                                    <p:set>
                                      <p:cBhvr>
                                        <p:cTn id="40" dur="1" fill="hold">
                                          <p:stCondLst>
                                            <p:cond delay="499"/>
                                          </p:stCondLst>
                                        </p:cTn>
                                        <p:tgtEl>
                                          <p:spTgt spid="5"/>
                                        </p:tgtEl>
                                        <p:attrNameLst>
                                          <p:attrName>style.visibility</p:attrName>
                                        </p:attrNameLst>
                                      </p:cBhvr>
                                      <p:to>
                                        <p:strVal val="hidden"/>
                                      </p:to>
                                    </p:set>
                                  </p:childTnLst>
                                </p:cTn>
                              </p:par>
                              <p:par>
                                <p:cTn id="41" presetID="9" presetClass="exit" presetSubtype="0" fill="hold" grpId="0" nodeType="withEffect">
                                  <p:stCondLst>
                                    <p:cond delay="0"/>
                                  </p:stCondLst>
                                  <p:childTnLst>
                                    <p:animEffect transition="out" filter="dissolve">
                                      <p:cBhvr>
                                        <p:cTn id="42" dur="500"/>
                                        <p:tgtEl>
                                          <p:spTgt spid="21">
                                            <p:txEl>
                                              <p:pRg st="0" end="0"/>
                                            </p:txEl>
                                          </p:spTgt>
                                        </p:tgtEl>
                                      </p:cBhvr>
                                    </p:animEffect>
                                    <p:set>
                                      <p:cBhvr>
                                        <p:cTn id="43" dur="1" fill="hold">
                                          <p:stCondLst>
                                            <p:cond delay="499"/>
                                          </p:stCondLst>
                                        </p:cTn>
                                        <p:tgtEl>
                                          <p:spTgt spid="21">
                                            <p:txEl>
                                              <p:pRg st="0" end="0"/>
                                            </p:txEl>
                                          </p:spTgt>
                                        </p:tgtEl>
                                        <p:attrNameLst>
                                          <p:attrName>style.visibility</p:attrName>
                                        </p:attrNameLst>
                                      </p:cBhvr>
                                      <p:to>
                                        <p:strVal val="hidden"/>
                                      </p:to>
                                    </p:set>
                                  </p:childTnLst>
                                </p:cTn>
                              </p:par>
                              <p:par>
                                <p:cTn id="44" presetID="9" presetClass="exit" presetSubtype="0" fill="hold" grpId="0" nodeType="withEffect">
                                  <p:stCondLst>
                                    <p:cond delay="0"/>
                                  </p:stCondLst>
                                  <p:childTnLst>
                                    <p:animEffect transition="out" filter="dissolve">
                                      <p:cBhvr>
                                        <p:cTn id="45" dur="500"/>
                                        <p:tgtEl>
                                          <p:spTgt spid="21">
                                            <p:txEl>
                                              <p:pRg st="1" end="1"/>
                                            </p:txEl>
                                          </p:spTgt>
                                        </p:tgtEl>
                                      </p:cBhvr>
                                    </p:animEffect>
                                    <p:set>
                                      <p:cBhvr>
                                        <p:cTn id="46" dur="1" fill="hold">
                                          <p:stCondLst>
                                            <p:cond delay="499"/>
                                          </p:stCondLst>
                                        </p:cTn>
                                        <p:tgtEl>
                                          <p:spTgt spid="21">
                                            <p:txEl>
                                              <p:pRg st="1" end="1"/>
                                            </p:txEl>
                                          </p:spTgt>
                                        </p:tgtEl>
                                        <p:attrNameLst>
                                          <p:attrName>style.visibility</p:attrName>
                                        </p:attrNameLst>
                                      </p:cBhvr>
                                      <p:to>
                                        <p:strVal val="hidden"/>
                                      </p:to>
                                    </p:set>
                                  </p:childTnLst>
                                </p:cTn>
                              </p:par>
                              <p:par>
                                <p:cTn id="47" presetID="9" presetClass="exit" presetSubtype="0" fill="hold" grpId="0" nodeType="withEffect">
                                  <p:stCondLst>
                                    <p:cond delay="0"/>
                                  </p:stCondLst>
                                  <p:childTnLst>
                                    <p:animEffect transition="out" filter="dissolve">
                                      <p:cBhvr>
                                        <p:cTn id="48" dur="500"/>
                                        <p:tgtEl>
                                          <p:spTgt spid="21">
                                            <p:txEl>
                                              <p:pRg st="2" end="2"/>
                                            </p:txEl>
                                          </p:spTgt>
                                        </p:tgtEl>
                                      </p:cBhvr>
                                    </p:animEffect>
                                    <p:set>
                                      <p:cBhvr>
                                        <p:cTn id="49" dur="1" fill="hold">
                                          <p:stCondLst>
                                            <p:cond delay="499"/>
                                          </p:stCondLst>
                                        </p:cTn>
                                        <p:tgtEl>
                                          <p:spTgt spid="21">
                                            <p:txEl>
                                              <p:pRg st="2" end="2"/>
                                            </p:txEl>
                                          </p:spTgt>
                                        </p:tgtEl>
                                        <p:attrNameLst>
                                          <p:attrName>style.visibility</p:attrName>
                                        </p:attrNameLst>
                                      </p:cBhvr>
                                      <p:to>
                                        <p:strVal val="hidden"/>
                                      </p:to>
                                    </p:set>
                                  </p:childTnLst>
                                </p:cTn>
                              </p:par>
                              <p:par>
                                <p:cTn id="50" presetID="9" presetClass="exit" presetSubtype="0" fill="hold" grpId="1" nodeType="withEffect">
                                  <p:stCondLst>
                                    <p:cond delay="0"/>
                                  </p:stCondLst>
                                  <p:childTnLst>
                                    <p:animEffect transition="out" filter="dissolve">
                                      <p:cBhvr>
                                        <p:cTn id="51" dur="500"/>
                                        <p:tgtEl>
                                          <p:spTgt spid="24"/>
                                        </p:tgtEl>
                                      </p:cBhvr>
                                    </p:animEffect>
                                    <p:set>
                                      <p:cBhvr>
                                        <p:cTn id="52" dur="1" fill="hold">
                                          <p:stCondLst>
                                            <p:cond delay="499"/>
                                          </p:stCondLst>
                                        </p:cTn>
                                        <p:tgtEl>
                                          <p:spTgt spid="2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4" grpId="1" animBg="1"/>
      <p:bldP spid="23" grpId="0" animBg="1"/>
      <p:bldP spid="23" grpId="1" animBg="1"/>
      <p:bldP spid="4" grpId="0"/>
      <p:bldP spid="4" grpId="1"/>
      <p:bldP spid="5" grpId="0"/>
      <p:bldP spid="5" grpId="1"/>
      <p:bldP spid="20" grpId="1"/>
      <p:bldP spid="20" grpId="2"/>
      <p:bldP spid="21" grpId="0"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33400" y="381000"/>
            <a:ext cx="8183880" cy="1051560"/>
          </a:xfrm>
        </p:spPr>
        <p:txBody>
          <a:bodyPr/>
          <a:lstStyle/>
          <a:p>
            <a:r>
              <a:rPr lang="en-US" dirty="0" smtClean="0"/>
              <a:t>SCOPE OF BUSINESS</a:t>
            </a:r>
            <a:endParaRPr lang="en-US" dirty="0"/>
          </a:p>
        </p:txBody>
      </p:sp>
      <p:cxnSp>
        <p:nvCxnSpPr>
          <p:cNvPr id="10" name="Straight Arrow Connector 9"/>
          <p:cNvCxnSpPr/>
          <p:nvPr/>
        </p:nvCxnSpPr>
        <p:spPr>
          <a:xfrm rot="16200000" flipH="1" flipV="1">
            <a:off x="2998470" y="811530"/>
            <a:ext cx="685800" cy="16535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16200000" flipH="1">
            <a:off x="4594860" y="891540"/>
            <a:ext cx="762000" cy="15697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990600" y="2133600"/>
            <a:ext cx="18288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INDUSTRY</a:t>
            </a:r>
            <a:endParaRPr lang="en-US" dirty="0"/>
          </a:p>
        </p:txBody>
      </p:sp>
      <p:sp>
        <p:nvSpPr>
          <p:cNvPr id="15" name="Rectangle 14"/>
          <p:cNvSpPr/>
          <p:nvPr/>
        </p:nvSpPr>
        <p:spPr>
          <a:xfrm>
            <a:off x="5410200" y="2133600"/>
            <a:ext cx="16764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COMMERCE</a:t>
            </a:r>
            <a:endParaRPr lang="en-US" dirty="0"/>
          </a:p>
        </p:txBody>
      </p:sp>
      <p:cxnSp>
        <p:nvCxnSpPr>
          <p:cNvPr id="17" name="Straight Arrow Connector 16"/>
          <p:cNvCxnSpPr>
            <a:stCxn id="14" idx="2"/>
          </p:cNvCxnSpPr>
          <p:nvPr/>
        </p:nvCxnSpPr>
        <p:spPr>
          <a:xfrm rot="5400000">
            <a:off x="1752600" y="2667000"/>
            <a:ext cx="304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838200" y="2895600"/>
            <a:ext cx="1828800" cy="2133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ctr">
              <a:buAutoNum type="arabicPeriod"/>
            </a:pPr>
            <a:r>
              <a:rPr lang="en-US" sz="1400" dirty="0" smtClean="0"/>
              <a:t>Primary</a:t>
            </a:r>
          </a:p>
          <a:p>
            <a:pPr marL="342900" indent="-342900" algn="ctr">
              <a:buAutoNum type="arabicPeriod"/>
            </a:pPr>
            <a:r>
              <a:rPr lang="en-US" sz="1400" dirty="0" smtClean="0"/>
              <a:t>Extractive</a:t>
            </a:r>
          </a:p>
          <a:p>
            <a:pPr marL="342900" indent="-342900" algn="ctr">
              <a:buAutoNum type="arabicPeriod"/>
            </a:pPr>
            <a:r>
              <a:rPr lang="en-US" sz="1400" dirty="0" smtClean="0"/>
              <a:t>Genetic</a:t>
            </a:r>
          </a:p>
          <a:p>
            <a:pPr marL="342900" indent="-342900" algn="ctr">
              <a:buAutoNum type="arabicPeriod"/>
            </a:pPr>
            <a:r>
              <a:rPr lang="en-US" sz="1400" dirty="0" smtClean="0"/>
              <a:t>Manufacturing</a:t>
            </a:r>
          </a:p>
          <a:p>
            <a:pPr marL="342900" indent="-342900" algn="ctr">
              <a:buAutoNum type="arabicPeriod"/>
            </a:pPr>
            <a:r>
              <a:rPr lang="en-US" sz="1400" dirty="0" smtClean="0"/>
              <a:t>Construction</a:t>
            </a:r>
          </a:p>
          <a:p>
            <a:pPr marL="342900" indent="-342900" algn="ctr">
              <a:buAutoNum type="arabicPeriod"/>
            </a:pPr>
            <a:r>
              <a:rPr lang="en-US" sz="1400" dirty="0" smtClean="0"/>
              <a:t>Service</a:t>
            </a:r>
          </a:p>
          <a:p>
            <a:pPr marL="342900" indent="-342900" algn="ctr">
              <a:buAutoNum type="arabicPeriod"/>
            </a:pPr>
            <a:r>
              <a:rPr lang="en-US" sz="1400" dirty="0" smtClean="0"/>
              <a:t>IT</a:t>
            </a:r>
            <a:endParaRPr lang="en-US" sz="1400" dirty="0"/>
          </a:p>
        </p:txBody>
      </p:sp>
      <p:cxnSp>
        <p:nvCxnSpPr>
          <p:cNvPr id="20" name="Straight Arrow Connector 19"/>
          <p:cNvCxnSpPr>
            <a:stCxn id="15" idx="2"/>
          </p:cNvCxnSpPr>
          <p:nvPr/>
        </p:nvCxnSpPr>
        <p:spPr>
          <a:xfrm rot="5400000">
            <a:off x="5562600" y="2057400"/>
            <a:ext cx="304800" cy="1066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rot="16200000" flipH="1">
            <a:off x="6438900" y="2262891"/>
            <a:ext cx="304800" cy="68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4191000" y="2819400"/>
            <a:ext cx="12192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TRADE</a:t>
            </a:r>
            <a:endParaRPr lang="en-US" dirty="0"/>
          </a:p>
        </p:txBody>
      </p:sp>
      <p:sp>
        <p:nvSpPr>
          <p:cNvPr id="30" name="Rectangle 29"/>
          <p:cNvSpPr/>
          <p:nvPr/>
        </p:nvSpPr>
        <p:spPr>
          <a:xfrm>
            <a:off x="6553200" y="2819400"/>
            <a:ext cx="20574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AIDS TO TRADE</a:t>
            </a:r>
            <a:endParaRPr lang="en-US" dirty="0"/>
          </a:p>
        </p:txBody>
      </p:sp>
      <p:cxnSp>
        <p:nvCxnSpPr>
          <p:cNvPr id="32" name="Straight Arrow Connector 31"/>
          <p:cNvCxnSpPr>
            <a:stCxn id="29" idx="2"/>
          </p:cNvCxnSpPr>
          <p:nvPr/>
        </p:nvCxnSpPr>
        <p:spPr>
          <a:xfrm rot="5400000">
            <a:off x="4381500" y="3162300"/>
            <a:ext cx="3810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29" idx="2"/>
          </p:cNvCxnSpPr>
          <p:nvPr/>
        </p:nvCxnSpPr>
        <p:spPr>
          <a:xfrm rot="16200000" flipH="1">
            <a:off x="4838700" y="3162300"/>
            <a:ext cx="3810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3352800" y="3657600"/>
            <a:ext cx="13716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INTERNAL</a:t>
            </a:r>
            <a:endParaRPr lang="en-US" sz="1400" dirty="0"/>
          </a:p>
        </p:txBody>
      </p:sp>
      <p:sp>
        <p:nvSpPr>
          <p:cNvPr id="38" name="Rectangle 37"/>
          <p:cNvSpPr/>
          <p:nvPr/>
        </p:nvSpPr>
        <p:spPr>
          <a:xfrm>
            <a:off x="4953000" y="3657600"/>
            <a:ext cx="1295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EXTERNAL</a:t>
            </a:r>
            <a:endParaRPr lang="en-US" sz="1400" dirty="0"/>
          </a:p>
        </p:txBody>
      </p:sp>
      <p:sp>
        <p:nvSpPr>
          <p:cNvPr id="39" name="Rectangle 38"/>
          <p:cNvSpPr/>
          <p:nvPr/>
        </p:nvSpPr>
        <p:spPr>
          <a:xfrm>
            <a:off x="2895600" y="4267200"/>
            <a:ext cx="18288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ctr">
              <a:buAutoNum type="arabicPeriod"/>
            </a:pPr>
            <a:r>
              <a:rPr lang="en-US" sz="1400" dirty="0" smtClean="0"/>
              <a:t>Retail</a:t>
            </a:r>
          </a:p>
          <a:p>
            <a:pPr marL="342900" indent="-342900" algn="ctr">
              <a:buAutoNum type="arabicPeriod"/>
            </a:pPr>
            <a:r>
              <a:rPr lang="en-US" sz="1400" dirty="0" smtClean="0"/>
              <a:t>Wholesale</a:t>
            </a:r>
            <a:endParaRPr lang="en-US" sz="1400" dirty="0"/>
          </a:p>
        </p:txBody>
      </p:sp>
      <p:sp>
        <p:nvSpPr>
          <p:cNvPr id="40" name="Rectangle 39"/>
          <p:cNvSpPr/>
          <p:nvPr/>
        </p:nvSpPr>
        <p:spPr>
          <a:xfrm>
            <a:off x="4876800" y="4267200"/>
            <a:ext cx="13716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ctr">
              <a:buAutoNum type="arabicPeriod"/>
            </a:pPr>
            <a:r>
              <a:rPr lang="en-US" sz="1400" dirty="0" smtClean="0"/>
              <a:t>Import</a:t>
            </a:r>
          </a:p>
          <a:p>
            <a:pPr marL="342900" indent="-342900" algn="ctr">
              <a:buAutoNum type="arabicPeriod"/>
            </a:pPr>
            <a:r>
              <a:rPr lang="en-US" sz="1400" dirty="0" smtClean="0"/>
              <a:t>Export</a:t>
            </a:r>
          </a:p>
          <a:p>
            <a:pPr marL="342900" indent="-342900" algn="ctr">
              <a:buAutoNum type="arabicPeriod"/>
            </a:pPr>
            <a:r>
              <a:rPr lang="en-US" sz="1400" dirty="0" err="1" smtClean="0"/>
              <a:t>Entreport</a:t>
            </a:r>
            <a:endParaRPr lang="en-US" sz="1400" dirty="0"/>
          </a:p>
        </p:txBody>
      </p:sp>
      <p:cxnSp>
        <p:nvCxnSpPr>
          <p:cNvPr id="43" name="Straight Arrow Connector 42"/>
          <p:cNvCxnSpPr/>
          <p:nvPr/>
        </p:nvCxnSpPr>
        <p:spPr>
          <a:xfrm rot="5400000">
            <a:off x="7468394" y="3352800"/>
            <a:ext cx="304006"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7" name="Rectangle 46"/>
          <p:cNvSpPr/>
          <p:nvPr/>
        </p:nvSpPr>
        <p:spPr>
          <a:xfrm>
            <a:off x="6629400" y="3581400"/>
            <a:ext cx="1828800" cy="2286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ctr">
              <a:buAutoNum type="arabicPeriod"/>
            </a:pPr>
            <a:r>
              <a:rPr lang="en-US" sz="1400" dirty="0" smtClean="0"/>
              <a:t>Transport</a:t>
            </a:r>
          </a:p>
          <a:p>
            <a:pPr marL="342900" indent="-342900" algn="ctr">
              <a:buAutoNum type="arabicPeriod"/>
            </a:pPr>
            <a:r>
              <a:rPr lang="en-US" sz="1400" dirty="0" smtClean="0"/>
              <a:t>Warehousing</a:t>
            </a:r>
          </a:p>
          <a:p>
            <a:pPr marL="342900" indent="-342900" algn="ctr">
              <a:buAutoNum type="arabicPeriod"/>
            </a:pPr>
            <a:r>
              <a:rPr lang="en-US" sz="1400" dirty="0" smtClean="0"/>
              <a:t>Advertising &amp; Salesmanship</a:t>
            </a:r>
          </a:p>
          <a:p>
            <a:pPr marL="342900" indent="-342900" algn="ctr">
              <a:buAutoNum type="arabicPeriod"/>
            </a:pPr>
            <a:r>
              <a:rPr lang="en-US" sz="1400" dirty="0" smtClean="0"/>
              <a:t>Insurance</a:t>
            </a:r>
          </a:p>
          <a:p>
            <a:pPr marL="342900" indent="-342900" algn="ctr">
              <a:buAutoNum type="arabicPeriod"/>
            </a:pPr>
            <a:r>
              <a:rPr lang="en-US" sz="1400" dirty="0" smtClean="0"/>
              <a:t>Mercantile agents &amp; trader</a:t>
            </a:r>
          </a:p>
          <a:p>
            <a:pPr marL="342900" indent="-342900" algn="ctr">
              <a:buAutoNum type="arabicPeriod"/>
            </a:pPr>
            <a:r>
              <a:rPr lang="en-US" sz="1400" dirty="0" smtClean="0"/>
              <a:t>Banking &amp; Insurance</a:t>
            </a:r>
            <a:endParaRPr lang="en-US" sz="1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C:\Users\user\Pictures\forms-of-business-organisation-4-638.jpg"/>
          <p:cNvPicPr>
            <a:picLocks noGrp="1" noChangeAspect="1" noChangeArrowheads="1"/>
          </p:cNvPicPr>
          <p:nvPr>
            <p:ph idx="1"/>
          </p:nvPr>
        </p:nvPicPr>
        <p:blipFill>
          <a:blip r:embed="rId2"/>
          <a:srcRect/>
          <a:stretch>
            <a:fillRect/>
          </a:stretch>
        </p:blipFill>
        <p:spPr bwMode="auto">
          <a:xfrm>
            <a:off x="685800" y="533400"/>
            <a:ext cx="7713540" cy="579120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pPr algn="ctr"/>
            <a:r>
              <a:rPr lang="en-US" dirty="0" smtClean="0"/>
              <a:t>BUSINESS ENVIRONMENT</a:t>
            </a:r>
            <a:endParaRPr lang="en-US" dirty="0"/>
          </a:p>
        </p:txBody>
      </p:sp>
      <p:sp>
        <p:nvSpPr>
          <p:cNvPr id="5" name="Subtitle 4"/>
          <p:cNvSpPr>
            <a:spLocks noGrp="1"/>
          </p:cNvSpPr>
          <p:nvPr>
            <p:ph type="subTitle" idx="1"/>
          </p:nvPr>
        </p:nvSpPr>
        <p:spPr/>
        <p:txBody>
          <a:bodyPr/>
          <a:lstStyle/>
          <a:p>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141</TotalTime>
  <Words>738</Words>
  <Application>Microsoft Office PowerPoint</Application>
  <PresentationFormat>On-screen Show (4:3)</PresentationFormat>
  <Paragraphs>180</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Aspect</vt:lpstr>
      <vt:lpstr>Slide 1</vt:lpstr>
      <vt:lpstr>CHAPTER 1 BUSINESS </vt:lpstr>
      <vt:lpstr>Definition of Business</vt:lpstr>
      <vt:lpstr>CHARACTERISTICS OF BUSINESS</vt:lpstr>
      <vt:lpstr>OBJECTIVES OF BUSINESS</vt:lpstr>
      <vt:lpstr>OBJECTIVES OF BUSINESS</vt:lpstr>
      <vt:lpstr>SCOPE OF BUSINESS</vt:lpstr>
      <vt:lpstr>Slide 8</vt:lpstr>
      <vt:lpstr>BUSINESS ENVIRONMENT</vt:lpstr>
      <vt:lpstr>  MEANING</vt:lpstr>
      <vt:lpstr>CHARACTERISTICS OF BUSINESS ENVIRONMENT</vt:lpstr>
      <vt:lpstr>IMPORTANCE OF BUSINESS ENVIRONMENT</vt:lpstr>
      <vt:lpstr>COMPONENTS OF BUSINESS ENVIRONMENT</vt:lpstr>
      <vt:lpstr>SWOT ANALYSIS</vt:lpstr>
      <vt:lpstr>Slide 15</vt:lpstr>
      <vt:lpstr>Slide 16</vt:lpstr>
      <vt:lpstr>Slide 17</vt:lpstr>
      <vt:lpstr>Slide 18</vt:lpstr>
      <vt:lpstr>Slide 19</vt:lpstr>
      <vt:lpstr>Slide 20</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Definition of Business</dc:title>
  <dc:creator>user</dc:creator>
  <cp:lastModifiedBy>User</cp:lastModifiedBy>
  <cp:revision>19</cp:revision>
  <dcterms:created xsi:type="dcterms:W3CDTF">2017-12-05T13:25:01Z</dcterms:created>
  <dcterms:modified xsi:type="dcterms:W3CDTF">2021-02-24T14:45:45Z</dcterms:modified>
</cp:coreProperties>
</file>